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292" r:id="rId2"/>
    <p:sldId id="257" r:id="rId3"/>
    <p:sldId id="391" r:id="rId4"/>
    <p:sldId id="390" r:id="rId5"/>
    <p:sldId id="460" r:id="rId6"/>
    <p:sldId id="448" r:id="rId7"/>
    <p:sldId id="461" r:id="rId8"/>
    <p:sldId id="462" r:id="rId9"/>
    <p:sldId id="449" r:id="rId10"/>
    <p:sldId id="463" r:id="rId11"/>
    <p:sldId id="464" r:id="rId12"/>
    <p:sldId id="454" r:id="rId13"/>
    <p:sldId id="455" r:id="rId14"/>
    <p:sldId id="456" r:id="rId15"/>
    <p:sldId id="457" r:id="rId16"/>
    <p:sldId id="319" r:id="rId17"/>
    <p:sldId id="320" r:id="rId18"/>
    <p:sldId id="321" r:id="rId19"/>
    <p:sldId id="459" r:id="rId20"/>
    <p:sldId id="396" r:id="rId21"/>
    <p:sldId id="402" r:id="rId22"/>
    <p:sldId id="412" r:id="rId23"/>
    <p:sldId id="414" r:id="rId24"/>
    <p:sldId id="428" r:id="rId25"/>
    <p:sldId id="442" r:id="rId26"/>
    <p:sldId id="458" r:id="rId27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8300"/>
    <a:srgbClr val="004CBC"/>
    <a:srgbClr val="FFB869"/>
    <a:srgbClr val="3F8DFF"/>
    <a:srgbClr val="217BFF"/>
    <a:srgbClr val="0057D6"/>
    <a:srgbClr val="0066FF"/>
    <a:srgbClr val="EE7D00"/>
    <a:srgbClr val="D26E00"/>
    <a:srgbClr val="FF8A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8556" autoAdjust="0"/>
    <p:restoredTop sz="94164" autoAdjust="0"/>
  </p:normalViewPr>
  <p:slideViewPr>
    <p:cSldViewPr>
      <p:cViewPr>
        <p:scale>
          <a:sx n="100" d="100"/>
          <a:sy n="100" d="100"/>
        </p:scale>
        <p:origin x="-1896" y="-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1770" y="-72"/>
      </p:cViewPr>
      <p:guideLst>
        <p:guide orient="horz" pos="3126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AppData\Local\Temp\&#1042;&#1077;&#1076;&#1086;&#1084;&#1089;&#1090;&#1074;&#1077;&#1085;&#1085;&#1072;&#1103;%20&#1089;&#1090;&#1088;&#1091;&#1082;&#1090;&#1091;&#1088;&#1072;%20&#1085;&#1072;%20&#1044;&#1091;&#1084;&#1091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доходы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7.716049382716049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Лист1!$A$1:$D$1</c:f>
              <c:numCache>
                <c:formatCode>General</c:formatCode>
                <c:ptCount val="4"/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Лист1!$B$2:$E$2</c:f>
              <c:numCache>
                <c:formatCode>General</c:formatCode>
                <c:ptCount val="4"/>
                <c:pt idx="0">
                  <c:v>181018.1</c:v>
                </c:pt>
                <c:pt idx="1">
                  <c:v>196375.8</c:v>
                </c:pt>
                <c:pt idx="2">
                  <c:v>164779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3950617283950615E-2"/>
                  <c:y val="8.41809798268346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3.0864197530864196E-2"/>
                  <c:y val="-1.68361959653669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7777777777777776E-2"/>
                  <c:y val="-5.61206532178897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Лист1!$A$1:$D$1</c:f>
              <c:numCache>
                <c:formatCode>General</c:formatCode>
                <c:ptCount val="4"/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Лист1!$B$3:$E$3</c:f>
              <c:numCache>
                <c:formatCode>General</c:formatCode>
                <c:ptCount val="4"/>
                <c:pt idx="0">
                  <c:v>178262.8</c:v>
                </c:pt>
                <c:pt idx="1">
                  <c:v>197363.6</c:v>
                </c:pt>
                <c:pt idx="2">
                  <c:v>166868.20000000001</c:v>
                </c:pt>
              </c:numCache>
            </c:numRef>
          </c:val>
        </c:ser>
        <c:ser>
          <c:idx val="2"/>
          <c:order val="2"/>
          <c:tx>
            <c:strRef>
              <c:f>Лист1!$A$4</c:f>
              <c:strCache>
                <c:ptCount val="1"/>
                <c:pt idx="0">
                  <c:v>дефицит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234567901234567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4.629629629629629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2592592592592587E-3"/>
                  <c:y val="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Лист1!$A$1:$D$1</c:f>
              <c:numCache>
                <c:formatCode>General</c:formatCode>
                <c:ptCount val="4"/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Лист1!$B$4:$E$4</c:f>
              <c:numCache>
                <c:formatCode>General</c:formatCode>
                <c:ptCount val="4"/>
                <c:pt idx="0">
                  <c:v>2755.4</c:v>
                </c:pt>
                <c:pt idx="1">
                  <c:v>989.7</c:v>
                </c:pt>
                <c:pt idx="2">
                  <c:v>2089.3000000000002</c:v>
                </c:pt>
              </c:numCache>
            </c:numRef>
          </c:val>
        </c:ser>
        <c:ser>
          <c:idx val="3"/>
          <c:order val="3"/>
          <c:tx>
            <c:strRef>
              <c:f>Лист1!$A$5</c:f>
              <c:strCache>
                <c:ptCount val="1"/>
              </c:strCache>
            </c:strRef>
          </c:tx>
          <c:invertIfNegative val="0"/>
          <c:cat>
            <c:numRef>
              <c:f>Лист1!$A$1:$D$1</c:f>
              <c:numCache>
                <c:formatCode>General</c:formatCode>
                <c:ptCount val="4"/>
                <c:pt idx="1">
                  <c:v>2018</c:v>
                </c:pt>
                <c:pt idx="2">
                  <c:v>2019</c:v>
                </c:pt>
                <c:pt idx="3">
                  <c:v>2020</c:v>
                </c:pt>
              </c:numCache>
            </c:numRef>
          </c:cat>
          <c:val>
            <c:numRef>
              <c:f>Лист1!$B$5:$E$5</c:f>
              <c:numCache>
                <c:formatCode>General</c:formatCode>
                <c:ptCount val="4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8"/>
        <c:axId val="134582656"/>
        <c:axId val="134584192"/>
      </c:barChart>
      <c:catAx>
        <c:axId val="134582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crossAx val="134584192"/>
        <c:crosses val="autoZero"/>
        <c:auto val="1"/>
        <c:lblAlgn val="ctr"/>
        <c:lblOffset val="100"/>
        <c:noMultiLvlLbl val="0"/>
      </c:catAx>
      <c:valAx>
        <c:axId val="1345841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4582656"/>
        <c:crosses val="autoZero"/>
        <c:crossBetween val="between"/>
      </c:valAx>
    </c:plotArea>
    <c:legend>
      <c:legendPos val="r"/>
      <c:legendEntry>
        <c:idx val="3"/>
        <c:delete val="1"/>
      </c:legendEntry>
      <c:layout>
        <c:manualLayout>
          <c:xMode val="edge"/>
          <c:yMode val="edge"/>
          <c:x val="0.91377393797997486"/>
          <c:y val="0.39851739839676109"/>
          <c:w val="7.696680276076602E-2"/>
          <c:h val="0.2310253088679691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8243984454323341E-2"/>
          <c:y val="1.5707901377192714E-2"/>
          <c:w val="0.80292564313039172"/>
          <c:h val="0.93267909078932698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собственные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Лист1!$B$1:$D$1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Лист1!$B$2:$D$2</c:f>
              <c:numCache>
                <c:formatCode>General</c:formatCode>
                <c:ptCount val="3"/>
                <c:pt idx="0">
                  <c:v>2085.8000000000002</c:v>
                </c:pt>
                <c:pt idx="1">
                  <c:v>1782.7</c:v>
                </c:pt>
                <c:pt idx="2">
                  <c:v>1217.7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безвомездные</c:v>
                </c:pt>
              </c:strCache>
            </c:strRef>
          </c:tx>
          <c:invertIfNegative val="0"/>
          <c:dLbls>
            <c:dLbl>
              <c:idx val="0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numRef>
              <c:f>Лист1!$B$1:$D$1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Лист1!$B$3:$D$3</c:f>
              <c:numCache>
                <c:formatCode>General</c:formatCode>
                <c:ptCount val="3"/>
                <c:pt idx="0">
                  <c:v>35500.5</c:v>
                </c:pt>
                <c:pt idx="1">
                  <c:v>47094.400000000001</c:v>
                </c:pt>
                <c:pt idx="2">
                  <c:v>40988.300000000003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35896064"/>
        <c:axId val="135906048"/>
        <c:axId val="0"/>
      </c:bar3DChart>
      <c:catAx>
        <c:axId val="1358960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5906048"/>
        <c:crosses val="autoZero"/>
        <c:auto val="1"/>
        <c:lblAlgn val="ctr"/>
        <c:lblOffset val="100"/>
        <c:noMultiLvlLbl val="0"/>
      </c:catAx>
      <c:valAx>
        <c:axId val="13590604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5896064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Лист1!$A$2</c:f>
              <c:strCache>
                <c:ptCount val="1"/>
                <c:pt idx="0">
                  <c:v>неналоговые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9.5975232198142413E-2"/>
                  <c:y val="-1.19760479041916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9.2879256965944332E-2"/>
                  <c:y val="-1.49700598802395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9.5975232198142413E-2"/>
                  <c:y val="-1.79640718562874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Лист1!$B$1:$D$1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Лист1!$B$2:$D$2</c:f>
              <c:numCache>
                <c:formatCode>General</c:formatCode>
                <c:ptCount val="3"/>
                <c:pt idx="0">
                  <c:v>2085.8000000000002</c:v>
                </c:pt>
                <c:pt idx="1">
                  <c:v>1782.7</c:v>
                </c:pt>
                <c:pt idx="2">
                  <c:v>1217.7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налоговые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Лист1!$B$1:$D$1</c:f>
              <c:numCache>
                <c:formatCode>General</c:formatCode>
                <c:ptCount val="3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</c:numCache>
            </c:numRef>
          </c:cat>
          <c:val>
            <c:numRef>
              <c:f>Лист1!$B$3:$D$3</c:f>
              <c:numCache>
                <c:formatCode>General</c:formatCode>
                <c:ptCount val="3"/>
                <c:pt idx="0">
                  <c:v>35500.5</c:v>
                </c:pt>
                <c:pt idx="1">
                  <c:v>47094.400000000001</c:v>
                </c:pt>
                <c:pt idx="2">
                  <c:v>40988.300000000003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35932928"/>
        <c:axId val="135975680"/>
      </c:barChart>
      <c:catAx>
        <c:axId val="1359329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35975680"/>
        <c:crosses val="autoZero"/>
        <c:auto val="1"/>
        <c:lblAlgn val="ctr"/>
        <c:lblOffset val="100"/>
        <c:noMultiLvlLbl val="0"/>
      </c:catAx>
      <c:valAx>
        <c:axId val="1359756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359329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549694059140438"/>
          <c:y val="0.5746020557310576"/>
          <c:w val="0.22592720801540675"/>
          <c:h val="0.12923900231033994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8268554732423165E-2"/>
          <c:y val="6.5793531048139939E-2"/>
          <c:w val="0.85870594816887535"/>
          <c:h val="0.84139209769437506"/>
        </c:manualLayout>
      </c:layout>
      <c:pie3DChart>
        <c:varyColors val="1"/>
        <c:ser>
          <c:idx val="0"/>
          <c:order val="0"/>
          <c:tx>
            <c:strRef>
              <c:f>Лист1!$H$1</c:f>
              <c:strCache>
                <c:ptCount val="1"/>
              </c:strCache>
            </c:strRef>
          </c:tx>
          <c:explosion val="39"/>
          <c:dLbls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/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0"/>
            <c:showCatName val="0"/>
            <c:showSerName val="0"/>
            <c:showPercent val="0"/>
            <c:showBubbleSize val="0"/>
          </c:dLbls>
          <c:cat>
            <c:strRef>
              <c:f>Лист1!$B$2:$G$11</c:f>
              <c:strCache>
                <c:ptCount val="4"/>
                <c:pt idx="0">
                  <c:v>8270</c:v>
                </c:pt>
                <c:pt idx="1">
                  <c:v>1217,7</c:v>
                </c:pt>
                <c:pt idx="2">
                  <c:v>655,1</c:v>
                </c:pt>
                <c:pt idx="3">
                  <c:v>276,4</c:v>
                </c:pt>
              </c:strCache>
            </c:strRef>
          </c:cat>
          <c:val>
            <c:numRef>
              <c:f>Лист1!$H$2:$H$11</c:f>
              <c:numCache>
                <c:formatCode>General</c:formatCode>
                <c:ptCount val="10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6329510779051221E-2"/>
          <c:y val="8.9822304859208334E-4"/>
          <c:w val="0.58659512637845845"/>
          <c:h val="0.89767777374840962"/>
        </c:manualLayout>
      </c:layout>
      <c:pie3DChart>
        <c:varyColors val="1"/>
        <c:ser>
          <c:idx val="0"/>
          <c:order val="0"/>
          <c:tx>
            <c:strRef>
              <c:f>Лист1!$E$1</c:f>
              <c:strCache>
                <c:ptCount val="1"/>
                <c:pt idx="0">
                  <c:v>42206</c:v>
                </c:pt>
              </c:strCache>
            </c:strRef>
          </c:tx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Лист1!$A$2:$B$6</c:f>
              <c:strCache>
                <c:ptCount val="5"/>
                <c:pt idx="0">
                  <c:v>Налог на доходы физических лиц</c:v>
                </c:pt>
                <c:pt idx="1">
                  <c:v>Налоги на совокупный доход</c:v>
                </c:pt>
                <c:pt idx="2">
                  <c:v>Неналоговые доходы</c:v>
                </c:pt>
                <c:pt idx="3">
                  <c:v>Акцизы</c:v>
                </c:pt>
                <c:pt idx="4">
                  <c:v>Государственная пошлина</c:v>
                </c:pt>
              </c:strCache>
            </c:strRef>
          </c:cat>
          <c:val>
            <c:numRef>
              <c:f>Лист1!$E$2:$E$7</c:f>
              <c:numCache>
                <c:formatCode>General</c:formatCode>
                <c:ptCount val="6"/>
                <c:pt idx="0">
                  <c:v>31786.5</c:v>
                </c:pt>
                <c:pt idx="1">
                  <c:v>8270</c:v>
                </c:pt>
                <c:pt idx="2">
                  <c:v>1217.7</c:v>
                </c:pt>
                <c:pt idx="3">
                  <c:v>655.1</c:v>
                </c:pt>
                <c:pt idx="4">
                  <c:v>276.39999999999998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5"/>
        <c:delete val="1"/>
      </c:legendEntry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3.362029359067932E-2"/>
          <c:y val="2.005959467268183E-2"/>
          <c:w val="0.60461281456374372"/>
          <c:h val="0.9333556117156443"/>
        </c:manualLayout>
      </c:layout>
      <c:pie3DChart>
        <c:varyColors val="1"/>
        <c:ser>
          <c:idx val="4"/>
          <c:order val="4"/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Документ!$A$6:$A$1572</c:f>
              <c:strCache>
                <c:ptCount val="12"/>
                <c:pt idx="0">
                  <c:v>  Общегосударственные вопросы</c:v>
                </c:pt>
                <c:pt idx="1">
                  <c:v>  Национальная оборона</c:v>
                </c:pt>
                <c:pt idx="2">
                  <c:v>  Национальная безопасность и правоохранительная деятельность</c:v>
                </c:pt>
                <c:pt idx="3">
                  <c:v>  Национальная экономика</c:v>
                </c:pt>
                <c:pt idx="4">
                  <c:v>  Жилищно-коммунальное хозяйство</c:v>
                </c:pt>
                <c:pt idx="5">
                  <c:v>  Охрана окружающей среды</c:v>
                </c:pt>
                <c:pt idx="6">
                  <c:v>  Образование</c:v>
                </c:pt>
                <c:pt idx="7">
                  <c:v>  Культура, кинематография</c:v>
                </c:pt>
                <c:pt idx="8">
                  <c:v>  Социальная политика</c:v>
                </c:pt>
                <c:pt idx="9">
                  <c:v>  Физическая культура и спорт</c:v>
                </c:pt>
                <c:pt idx="10">
                  <c:v>  Обслуживание государственного и муниципального долга</c:v>
                </c:pt>
                <c:pt idx="11">
                  <c:v>  Межбюджетные трансферты общего характера бюджетам субъектов РФ и муниципальных образований</c:v>
                </c:pt>
              </c:strCache>
            </c:strRef>
          </c:cat>
          <c:val>
            <c:numRef>
              <c:f>Документ!$F$6:$F$1572</c:f>
              <c:numCache>
                <c:formatCode>#,##0.00</c:formatCode>
                <c:ptCount val="12"/>
                <c:pt idx="0">
                  <c:v>42674.721949999999</c:v>
                </c:pt>
                <c:pt idx="1">
                  <c:v>437.4</c:v>
                </c:pt>
                <c:pt idx="2">
                  <c:v>983.39340000000004</c:v>
                </c:pt>
                <c:pt idx="3">
                  <c:v>13814.34498</c:v>
                </c:pt>
                <c:pt idx="4">
                  <c:v>1796.2954199999999</c:v>
                </c:pt>
                <c:pt idx="5">
                  <c:v>1707.1</c:v>
                </c:pt>
                <c:pt idx="6">
                  <c:v>86697.846609999993</c:v>
                </c:pt>
                <c:pt idx="7">
                  <c:v>31174.802599999999</c:v>
                </c:pt>
                <c:pt idx="8">
                  <c:v>10185.509330000001</c:v>
                </c:pt>
                <c:pt idx="9">
                  <c:v>1446.9925800000001</c:v>
                </c:pt>
                <c:pt idx="10">
                  <c:v>7.1097599999999996</c:v>
                </c:pt>
                <c:pt idx="11">
                  <c:v>10033.9</c:v>
                </c:pt>
              </c:numCache>
            </c:numRef>
          </c:val>
        </c:ser>
        <c:ser>
          <c:idx val="3"/>
          <c:order val="3"/>
          <c:explosion val="25"/>
          <c:cat>
            <c:strRef>
              <c:f>Документ!$A$6:$A$1572</c:f>
              <c:strCache>
                <c:ptCount val="12"/>
                <c:pt idx="0">
                  <c:v>  Общегосударственные вопросы</c:v>
                </c:pt>
                <c:pt idx="1">
                  <c:v>  Национальная оборона</c:v>
                </c:pt>
                <c:pt idx="2">
                  <c:v>  Национальная безопасность и правоохранительная деятельность</c:v>
                </c:pt>
                <c:pt idx="3">
                  <c:v>  Национальная экономика</c:v>
                </c:pt>
                <c:pt idx="4">
                  <c:v>  Жилищно-коммунальное хозяйство</c:v>
                </c:pt>
                <c:pt idx="5">
                  <c:v>  Охрана окружающей среды</c:v>
                </c:pt>
                <c:pt idx="6">
                  <c:v>  Образование</c:v>
                </c:pt>
                <c:pt idx="7">
                  <c:v>  Культура, кинематография</c:v>
                </c:pt>
                <c:pt idx="8">
                  <c:v>  Социальная политика</c:v>
                </c:pt>
                <c:pt idx="9">
                  <c:v>  Физическая культура и спорт</c:v>
                </c:pt>
                <c:pt idx="10">
                  <c:v>  Обслуживание государственного и муниципального долга</c:v>
                </c:pt>
                <c:pt idx="11">
                  <c:v>  Межбюджетные трансферты общего характера бюджетам субъектов РФ и муниципальных образований</c:v>
                </c:pt>
              </c:strCache>
            </c:strRef>
          </c:cat>
          <c:val>
            <c:numRef>
              <c:f>Документ!$E$6:$E$1572</c:f>
            </c:numRef>
          </c:val>
        </c:ser>
        <c:ser>
          <c:idx val="2"/>
          <c:order val="2"/>
          <c:explosion val="25"/>
          <c:cat>
            <c:strRef>
              <c:f>Документ!$A$6:$A$1572</c:f>
              <c:strCache>
                <c:ptCount val="12"/>
                <c:pt idx="0">
                  <c:v>  Общегосударственные вопросы</c:v>
                </c:pt>
                <c:pt idx="1">
                  <c:v>  Национальная оборона</c:v>
                </c:pt>
                <c:pt idx="2">
                  <c:v>  Национальная безопасность и правоохранительная деятельность</c:v>
                </c:pt>
                <c:pt idx="3">
                  <c:v>  Национальная экономика</c:v>
                </c:pt>
                <c:pt idx="4">
                  <c:v>  Жилищно-коммунальное хозяйство</c:v>
                </c:pt>
                <c:pt idx="5">
                  <c:v>  Охрана окружающей среды</c:v>
                </c:pt>
                <c:pt idx="6">
                  <c:v>  Образование</c:v>
                </c:pt>
                <c:pt idx="7">
                  <c:v>  Культура, кинематография</c:v>
                </c:pt>
                <c:pt idx="8">
                  <c:v>  Социальная политика</c:v>
                </c:pt>
                <c:pt idx="9">
                  <c:v>  Физическая культура и спорт</c:v>
                </c:pt>
                <c:pt idx="10">
                  <c:v>  Обслуживание государственного и муниципального долга</c:v>
                </c:pt>
                <c:pt idx="11">
                  <c:v>  Межбюджетные трансферты общего характера бюджетам субъектов РФ и муниципальных образований</c:v>
                </c:pt>
              </c:strCache>
            </c:strRef>
          </c:cat>
          <c:val>
            <c:numRef>
              <c:f>Документ!$D$6:$D$1572</c:f>
            </c:numRef>
          </c:val>
        </c:ser>
        <c:ser>
          <c:idx val="1"/>
          <c:order val="1"/>
          <c:explosion val="25"/>
          <c:cat>
            <c:strRef>
              <c:f>Документ!$A$6:$A$1572</c:f>
              <c:strCache>
                <c:ptCount val="12"/>
                <c:pt idx="0">
                  <c:v>  Общегосударственные вопросы</c:v>
                </c:pt>
                <c:pt idx="1">
                  <c:v>  Национальная оборона</c:v>
                </c:pt>
                <c:pt idx="2">
                  <c:v>  Национальная безопасность и правоохранительная деятельность</c:v>
                </c:pt>
                <c:pt idx="3">
                  <c:v>  Национальная экономика</c:v>
                </c:pt>
                <c:pt idx="4">
                  <c:v>  Жилищно-коммунальное хозяйство</c:v>
                </c:pt>
                <c:pt idx="5">
                  <c:v>  Охрана окружающей среды</c:v>
                </c:pt>
                <c:pt idx="6">
                  <c:v>  Образование</c:v>
                </c:pt>
                <c:pt idx="7">
                  <c:v>  Культура, кинематография</c:v>
                </c:pt>
                <c:pt idx="8">
                  <c:v>  Социальная политика</c:v>
                </c:pt>
                <c:pt idx="9">
                  <c:v>  Физическая культура и спорт</c:v>
                </c:pt>
                <c:pt idx="10">
                  <c:v>  Обслуживание государственного и муниципального долга</c:v>
                </c:pt>
                <c:pt idx="11">
                  <c:v>  Межбюджетные трансферты общего характера бюджетам субъектов РФ и муниципальных образований</c:v>
                </c:pt>
              </c:strCache>
            </c:strRef>
          </c:cat>
          <c:val>
            <c:numRef>
              <c:f>Документ!$C$6:$C$1572</c:f>
            </c:numRef>
          </c:val>
        </c:ser>
        <c:ser>
          <c:idx val="0"/>
          <c:order val="0"/>
          <c:explosion val="25"/>
          <c:cat>
            <c:strRef>
              <c:f>Документ!$A$6:$A$1572</c:f>
              <c:strCache>
                <c:ptCount val="12"/>
                <c:pt idx="0">
                  <c:v>  Общегосударственные вопросы</c:v>
                </c:pt>
                <c:pt idx="1">
                  <c:v>  Национальная оборона</c:v>
                </c:pt>
                <c:pt idx="2">
                  <c:v>  Национальная безопасность и правоохранительная деятельность</c:v>
                </c:pt>
                <c:pt idx="3">
                  <c:v>  Национальная экономика</c:v>
                </c:pt>
                <c:pt idx="4">
                  <c:v>  Жилищно-коммунальное хозяйство</c:v>
                </c:pt>
                <c:pt idx="5">
                  <c:v>  Охрана окружающей среды</c:v>
                </c:pt>
                <c:pt idx="6">
                  <c:v>  Образование</c:v>
                </c:pt>
                <c:pt idx="7">
                  <c:v>  Культура, кинематография</c:v>
                </c:pt>
                <c:pt idx="8">
                  <c:v>  Социальная политика</c:v>
                </c:pt>
                <c:pt idx="9">
                  <c:v>  Физическая культура и спорт</c:v>
                </c:pt>
                <c:pt idx="10">
                  <c:v>  Обслуживание государственного и муниципального долга</c:v>
                </c:pt>
                <c:pt idx="11">
                  <c:v>  Межбюджетные трансферты общего характера бюджетам субъектов РФ и муниципальных образований</c:v>
                </c:pt>
              </c:strCache>
            </c:strRef>
          </c:cat>
          <c:val>
            <c:numRef>
              <c:f>Документ!$B$6:$B$1572</c:f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5697244762050611"/>
          <c:y val="0.16491168710012044"/>
          <c:w val="0.33409897990473614"/>
          <c:h val="0.66133489282009505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Лист1!$I$1</c:f>
              <c:strCache>
                <c:ptCount val="1"/>
                <c:pt idx="0">
                  <c:v>154966,5</c:v>
                </c:pt>
              </c:strCache>
            </c:strRef>
          </c:tx>
          <c:explosion val="25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Лист1!$B$2:$G$13</c:f>
              <c:strCache>
                <c:ptCount val="11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Национальная безопасность правоохранительная деятельность</c:v>
                </c:pt>
                <c:pt idx="3">
                  <c:v>Национальная экономика</c:v>
                </c:pt>
                <c:pt idx="4">
                  <c:v>Жилищно-комунальное хозяйство</c:v>
                </c:pt>
                <c:pt idx="5">
                  <c:v>Охрана окружающей среды</c:v>
                </c:pt>
                <c:pt idx="6">
                  <c:v>Образование</c:v>
                </c:pt>
                <c:pt idx="7">
                  <c:v>Культура ,кинемотография</c:v>
                </c:pt>
                <c:pt idx="8">
                  <c:v>Социальная политика</c:v>
                </c:pt>
                <c:pt idx="9">
                  <c:v>Физическая культура и спорт</c:v>
                </c:pt>
                <c:pt idx="10">
                  <c:v>Обслуживание государственного и муниципального долга</c:v>
                </c:pt>
              </c:strCache>
            </c:strRef>
          </c:cat>
          <c:val>
            <c:numRef>
              <c:f>Лист1!$I$2:$I$13</c:f>
              <c:numCache>
                <c:formatCode>General</c:formatCode>
                <c:ptCount val="12"/>
                <c:pt idx="0">
                  <c:v>42074.6</c:v>
                </c:pt>
                <c:pt idx="1">
                  <c:v>491.6</c:v>
                </c:pt>
                <c:pt idx="2">
                  <c:v>966.5</c:v>
                </c:pt>
                <c:pt idx="3">
                  <c:v>7613.9</c:v>
                </c:pt>
                <c:pt idx="4">
                  <c:v>1661.5</c:v>
                </c:pt>
                <c:pt idx="5">
                  <c:v>0</c:v>
                </c:pt>
                <c:pt idx="6">
                  <c:v>58924.4</c:v>
                </c:pt>
                <c:pt idx="7">
                  <c:v>30727.7</c:v>
                </c:pt>
                <c:pt idx="8">
                  <c:v>11122.9</c:v>
                </c:pt>
                <c:pt idx="9">
                  <c:v>1377</c:v>
                </c:pt>
                <c:pt idx="10">
                  <c:v>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egendEntry>
        <c:idx val="11"/>
        <c:delete val="1"/>
      </c:legendEntry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90" y="0"/>
            <a:ext cx="2946400" cy="496888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6F129B55-CEB7-4C61-B104-3E7004456A56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165"/>
            <a:ext cx="2946400" cy="49688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90" y="9428165"/>
            <a:ext cx="2946400" cy="496887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619B7C07-86A6-4EC6-BF16-31EA646FDE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3616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5" y="2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33BFF151-7695-4F2C-935C-981BD61A1EFD}" type="datetimeFigureOut">
              <a:rPr lang="ru-RU" smtClean="0"/>
              <a:pPr/>
              <a:t>30.03.2021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5"/>
            <a:ext cx="5438140" cy="4466987"/>
          </a:xfrm>
          <a:prstGeom prst="rect">
            <a:avLst/>
          </a:prstGeom>
        </p:spPr>
        <p:txBody>
          <a:bodyPr vert="horz" lIns="91424" tIns="45712" rIns="91424" bIns="4571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5" y="9428585"/>
            <a:ext cx="2945659" cy="496332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2EC6298F-2780-4B3F-B063-5CEE9F42DE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5281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C6298F-2780-4B3F-B063-5CEE9F42DE28}" type="slidenum">
              <a:rPr lang="ru-RU" smtClean="0"/>
              <a:pPr/>
              <a:t>23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66199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9716256-B379-46B5-89AC-2AA2DBDCD20B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9163" y="744538"/>
            <a:ext cx="4960937" cy="3722687"/>
          </a:xfrm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451" y="4714876"/>
            <a:ext cx="5438775" cy="4467225"/>
          </a:xfrm>
          <a:noFill/>
        </p:spPr>
        <p:txBody>
          <a:bodyPr lIns="91388" tIns="45691" rIns="91388" bIns="45691"/>
          <a:lstStyle/>
          <a:p>
            <a:endParaRPr lang="ru-RU" altLang="ru-RU" dirty="0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238D3-D101-44C6-B991-D928E36EE784}" type="datetime1">
              <a:rPr lang="en-US" smtClean="0"/>
              <a:pPr/>
              <a:t>3/30/2021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973CA8-59ED-4571-B826-27D3492FD838}" type="datetime1">
              <a:rPr lang="en-US" smtClean="0"/>
              <a:pPr/>
              <a:t>3/30/2021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6669360"/>
            <a:ext cx="2133600" cy="188640"/>
          </a:xfrm>
        </p:spPr>
        <p:txBody>
          <a:bodyPr lIns="0" tIns="0" rIns="0" bIns="0"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B42D-6345-4471-A348-0889FE5BC166}" type="datetime1">
              <a:rPr lang="en-US" smtClean="0"/>
              <a:pPr/>
              <a:t>3/30/2021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6669360"/>
            <a:ext cx="2133600" cy="188640"/>
          </a:xfrm>
        </p:spPr>
        <p:txBody>
          <a:bodyPr lIns="0" tIns="0" rIns="0" bIns="0"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074099-83AF-47D0-AE38-B223F02144E9}" type="datetime1">
              <a:rPr lang="en-US" smtClean="0"/>
              <a:pPr/>
              <a:t>3/30/2021</a:t>
            </a:fld>
            <a:endParaRPr lang="en-US" smtClean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7010400" y="6669360"/>
            <a:ext cx="2133600" cy="188640"/>
          </a:xfr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FB20D-FD84-4099-B4AB-0E6FA923D9F8}" type="datetime1">
              <a:rPr lang="en-US" smtClean="0"/>
              <a:pPr/>
              <a:t>3/30/2021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902D3-1A53-436D-87CB-8A21AF414F28}" type="datetime1">
              <a:rPr lang="en-US" smtClean="0"/>
              <a:pPr/>
              <a:t>3/30/2021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33B432-9B2C-4749-B2D1-69AA102129B2}" type="datetime1">
              <a:rPr lang="en-US" smtClean="0"/>
              <a:pPr/>
              <a:t>3/30/2021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EE41A-2000-4EFB-BA63-1438B0696B7E}" type="datetime1">
              <a:rPr lang="en-US" smtClean="0"/>
              <a:pPr/>
              <a:t>3/30/2021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4E61C-737C-443E-BD79-D2A273AF1EB7}" type="datetime1">
              <a:rPr lang="en-US" smtClean="0"/>
              <a:pPr/>
              <a:t>3/30/2021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D74647-1BDD-4CC0-8FB6-BC62791456A8}" type="datetime1">
              <a:rPr lang="en-US" smtClean="0"/>
              <a:pPr/>
              <a:t>3/30/2021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1E40F-8A76-4DD4-BB69-8CF256DC4B66}" type="datetime1">
              <a:rPr lang="en-US" smtClean="0"/>
              <a:pPr/>
              <a:t>3/30/2021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B0C046-9629-4407-B6DE-74DD16F43122}" type="datetime1">
              <a:rPr lang="en-US" smtClean="0"/>
              <a:pPr/>
              <a:t>3/30/2021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291DE-F664-4966-B917-7AE9AF1FCB6A}" type="datetime1">
              <a:rPr lang="en-US" smtClean="0"/>
              <a:pPr/>
              <a:t>3/30/2021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10400" y="6669360"/>
            <a:ext cx="2133600" cy="1886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DE15F3-8BD0-4E72-8BAC-1566A88439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5.xml"/><Relationship Id="rId4" Type="http://schemas.openxmlformats.org/officeDocument/2006/relationships/chart" Target="../charts/char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"/>
          <p:cNvSpPr txBox="1">
            <a:spLocks/>
          </p:cNvSpPr>
          <p:nvPr/>
        </p:nvSpPr>
        <p:spPr>
          <a:xfrm>
            <a:off x="0" y="1844824"/>
            <a:ext cx="9144000" cy="2304256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600" b="1" dirty="0" smtClean="0">
                <a:latin typeface="+mj-lt"/>
                <a:ea typeface="+mj-ea"/>
                <a:cs typeface="+mj-cs"/>
              </a:rPr>
              <a:t>Об исполнении бюджета Холмского муниципального района за 2020 год</a:t>
            </a:r>
          </a:p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6600" b="1" dirty="0" smtClean="0">
                <a:latin typeface="+mj-lt"/>
                <a:ea typeface="+mj-ea"/>
                <a:cs typeface="+mj-cs"/>
              </a:rPr>
              <a:t>(Бюджет для граждан)</a:t>
            </a:r>
            <a:endParaRPr kumimoji="0" lang="ru-RU" sz="6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Заголовок 1"/>
          <p:cNvSpPr txBox="1">
            <a:spLocks/>
          </p:cNvSpPr>
          <p:nvPr/>
        </p:nvSpPr>
        <p:spPr>
          <a:xfrm>
            <a:off x="0" y="6209928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 smtClean="0">
                <a:latin typeface="+mj-lt"/>
                <a:ea typeface="+mj-ea"/>
                <a:cs typeface="+mj-cs"/>
              </a:rPr>
              <a:t>Комитет  финансов Администрации Холмского муниципального района</a:t>
            </a:r>
          </a:p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2021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год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274638"/>
            <a:ext cx="8219256" cy="598078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/>
              <a:t>Основные направления расходов муниципального бюджета </a:t>
            </a:r>
            <a:br>
              <a:rPr lang="ru-RU" sz="2000" b="1" dirty="0" smtClean="0"/>
            </a:br>
            <a:r>
              <a:rPr lang="ru-RU" sz="2000" b="1" dirty="0" smtClean="0"/>
              <a:t>в 2020 году,</a:t>
            </a:r>
            <a:r>
              <a:rPr lang="ru-RU" sz="2000" b="1" dirty="0"/>
              <a:t> </a:t>
            </a:r>
            <a:r>
              <a:rPr lang="ru-RU" sz="2000" b="1" dirty="0" smtClean="0"/>
              <a:t>руб. </a:t>
            </a:r>
            <a:r>
              <a:rPr lang="ru-RU" sz="2000" b="1" dirty="0" err="1" smtClean="0"/>
              <a:t>тыс</a:t>
            </a:r>
            <a:r>
              <a:rPr lang="ru-RU" sz="2000" b="1" dirty="0" smtClean="0"/>
              <a:t> рублей</a:t>
            </a:r>
            <a:endParaRPr lang="ru-RU" sz="2000" b="1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287524" y="980728"/>
            <a:ext cx="8496944" cy="550861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6538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971600" y="4869160"/>
            <a:ext cx="5544616" cy="714375"/>
          </a:xfrm>
        </p:spPr>
        <p:txBody>
          <a:bodyPr>
            <a:normAutofit/>
          </a:bodyPr>
          <a:lstStyle/>
          <a:p>
            <a:r>
              <a:rPr lang="ru-RU" dirty="0"/>
              <a:t>Всего - 166 868,2 тыс</a:t>
            </a:r>
            <a:r>
              <a:rPr lang="ru-RU" dirty="0" smtClean="0"/>
              <a:t>. </a:t>
            </a:r>
            <a:r>
              <a:rPr lang="ru-RU" dirty="0" err="1" smtClean="0"/>
              <a:t>руб</a:t>
            </a:r>
            <a:endParaRPr lang="ru-RU" dirty="0"/>
          </a:p>
        </p:txBody>
      </p:sp>
      <p:sp>
        <p:nvSpPr>
          <p:cNvPr id="7" name="Текст 6"/>
          <p:cNvSpPr>
            <a:spLocks noGrp="1"/>
          </p:cNvSpPr>
          <p:nvPr>
            <p:ph type="body" sz="half" idx="2"/>
          </p:nvPr>
        </p:nvSpPr>
        <p:spPr>
          <a:xfrm>
            <a:off x="899592" y="5697252"/>
            <a:ext cx="7416824" cy="804862"/>
          </a:xfrm>
        </p:spPr>
        <p:txBody>
          <a:bodyPr>
            <a:normAutofit/>
          </a:bodyPr>
          <a:lstStyle/>
          <a:p>
            <a:r>
              <a:rPr lang="ru-RU" sz="2000" b="1" dirty="0"/>
              <a:t>Процент исполнения Холмский муниципальный район – 98%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539552" y="116632"/>
            <a:ext cx="784887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/>
              <a:t>Основные направления расходов муниципального бюджета </a:t>
            </a:r>
            <a:br>
              <a:rPr lang="ru-RU" sz="2000" b="1" dirty="0"/>
            </a:br>
            <a:r>
              <a:rPr lang="ru-RU" sz="2000" b="1" dirty="0"/>
              <a:t>в 2020 году, руб. </a:t>
            </a:r>
            <a:r>
              <a:rPr lang="ru-RU" sz="2000" b="1" dirty="0" err="1"/>
              <a:t>тыс</a:t>
            </a:r>
            <a:r>
              <a:rPr lang="ru-RU" sz="2000" b="1" dirty="0"/>
              <a:t> рублей</a:t>
            </a:r>
          </a:p>
        </p:txBody>
      </p:sp>
      <p:graphicFrame>
        <p:nvGraphicFramePr>
          <p:cNvPr id="9" name="Рисунок 8"/>
          <p:cNvGraphicFramePr>
            <a:graphicFrameLocks noGrp="1"/>
          </p:cNvGraphicFramePr>
          <p:nvPr>
            <p:ph type="pic" idx="1"/>
          </p:nvPr>
        </p:nvGraphicFramePr>
        <p:xfrm>
          <a:off x="576263" y="800100"/>
          <a:ext cx="7775575" cy="46815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29178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857533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 fontAlgn="b"/>
            <a:r>
              <a:rPr lang="ru-RU" sz="24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расходной части муниципального бюджета в 2020 году в разрезе разделов и подразделов, тыс.рублей</a:t>
            </a:r>
            <a:endParaRPr lang="ru-RU" sz="24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12</a:t>
            </a:fld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2580685"/>
              </p:ext>
            </p:extLst>
          </p:nvPr>
        </p:nvGraphicFramePr>
        <p:xfrm>
          <a:off x="323526" y="857536"/>
          <a:ext cx="8460942" cy="5707757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4409324"/>
                <a:gridCol w="890626"/>
                <a:gridCol w="1127883"/>
                <a:gridCol w="905226"/>
                <a:gridCol w="1127883"/>
              </a:tblGrid>
              <a:tr h="49533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</a:rPr>
                        <a:t>Наименование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Раздел, Подраздел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План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Исполнено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</a:rPr>
                        <a:t>% Исполнения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ctr"/>
                </a:tc>
              </a:tr>
              <a:tr h="300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Общегосударственные вопросы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>
                          <a:effectLst/>
                        </a:rPr>
                        <a:t>42 </a:t>
                      </a:r>
                      <a:r>
                        <a:rPr lang="ru-RU" sz="1000" u="none" strike="noStrike" dirty="0" smtClean="0">
                          <a:effectLst/>
                        </a:rPr>
                        <a:t>379 846,90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42 074 638,82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99,27%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615411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Функционирование высшего должностного лица субъекта Российской Федерации и муниципального образования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0102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2 186 966,37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2 186 966,37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885592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Функционирование Правительства Российской Федерации, высших  исполнительных органов государственной власти субъектов Российской Федерации, местных администраций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0104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>
                          <a:effectLst/>
                        </a:rPr>
                        <a:t>18 </a:t>
                      </a:r>
                      <a:r>
                        <a:rPr lang="ru-RU" sz="1000" u="none" strike="noStrike" dirty="0" smtClean="0">
                          <a:effectLst/>
                        </a:rPr>
                        <a:t>007 578,26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17 927 021,54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99,55%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00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Судебная система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0105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4 600,00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0%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810542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Обеспечение деятельности финансовых, налоговых и таможенных органов и органов  финансового (финансово-бюджетного) надзора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0106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>
                          <a:effectLst/>
                        </a:rPr>
                        <a:t>4 </a:t>
                      </a:r>
                      <a:r>
                        <a:rPr lang="ru-RU" sz="1000" u="none" strike="noStrike" dirty="0" smtClean="0">
                          <a:effectLst/>
                        </a:rPr>
                        <a:t>973 163,51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4 968 730,15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99,91%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00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Резервные фонды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0111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>
                          <a:effectLst/>
                        </a:rPr>
                        <a:t>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0414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Другие общегосударственные вопросы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0113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>
                          <a:effectLst/>
                        </a:rPr>
                        <a:t>17 </a:t>
                      </a:r>
                      <a:r>
                        <a:rPr lang="ru-RU" sz="1000" u="none" strike="noStrike" dirty="0" smtClean="0">
                          <a:effectLst/>
                        </a:rPr>
                        <a:t>192 538,76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16 991 920,76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98,83%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00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Национальная оборона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0200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491 600,00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491 600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00200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Мобилизационная и вневойсковая подготовка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0203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smtClean="0">
                          <a:effectLst/>
                        </a:rPr>
                        <a:t>491 600,00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491 600,00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510342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Национальная безопасность и правоохранительная деятельность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0300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966 451,92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966 451,92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585391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Защита населения и территории от чрезвычайных ситуаций природного и техногенного характера, гражданская оборона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0309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smtClean="0">
                          <a:effectLst/>
                        </a:rPr>
                        <a:t>966 451,92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966 451,92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>
                          <a:effectLst/>
                        </a:rPr>
                        <a:t>100,00%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1411531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расходной части муниципального бюджета в 2020 году в разрезе разделов и подразделов,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13</a:t>
            </a:fld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977421"/>
              </p:ext>
            </p:extLst>
          </p:nvPr>
        </p:nvGraphicFramePr>
        <p:xfrm>
          <a:off x="323526" y="1304761"/>
          <a:ext cx="8568953" cy="5289427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4465614"/>
                <a:gridCol w="901995"/>
                <a:gridCol w="1142281"/>
                <a:gridCol w="916782"/>
                <a:gridCol w="1142281"/>
              </a:tblGrid>
              <a:tr h="577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  Национальная экономика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0400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8 153 238,71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7 613 961,79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93,38%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61048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      Сельское хозяйство и рыболовство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0405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54 700,00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0,00</a:t>
                      </a:r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</a:rPr>
                        <a:t>%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577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    Дорожное хозяйство (дорожные фонды)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0409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2 707 260,01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2 223 683,09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82,13%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72205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    Другие вопросы в области национальной экономики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0412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296 385,0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295 385,0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>
                          <a:effectLst/>
                        </a:rPr>
                        <a:t>100,00%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577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Жилищно-коммунальное хозяйство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0500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>
                          <a:effectLst/>
                        </a:rPr>
                        <a:t>1 </a:t>
                      </a:r>
                      <a:r>
                        <a:rPr lang="ru-RU" sz="1000" u="none" strike="noStrike" dirty="0" smtClean="0">
                          <a:effectLst/>
                        </a:rPr>
                        <a:t>727 161,69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1 661 496,97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96,19%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577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Жилищное хозяйство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0501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662 892,72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597 398,72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90,11%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577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Коммунальное хозяйство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0502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1 064 268,97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1 064 098,25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99,98%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577647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Охрана окружающей среды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0600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1 707 100,00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90999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Другие вопросы в области охраны  окружающей среды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0605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1 707 100,00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0,00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>
                          <a:effectLst/>
                        </a:rPr>
                        <a:t>0,00%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1411531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расходной части муниципального бюджета в 2020 году в разрезе разделов и подразделов,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14</a:t>
            </a:fld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406616"/>
              </p:ext>
            </p:extLst>
          </p:nvPr>
        </p:nvGraphicFramePr>
        <p:xfrm>
          <a:off x="179511" y="1340764"/>
          <a:ext cx="8748973" cy="5400608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4559429"/>
                <a:gridCol w="920944"/>
                <a:gridCol w="1166279"/>
                <a:gridCol w="936042"/>
                <a:gridCol w="1166279"/>
              </a:tblGrid>
              <a:tr h="44267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  Образование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0700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59 589 422,38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58 924 361,73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98,88%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4267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Дошкольное образование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0701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18</a:t>
                      </a:r>
                      <a:r>
                        <a:rPr lang="ru-RU" sz="1000" u="none" strike="noStrike" baseline="0" dirty="0" smtClean="0">
                          <a:effectLst/>
                        </a:rPr>
                        <a:t> 951 395,37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18 951 395,37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100,00%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4267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Общее образование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0702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32 340 876,88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31 676 211,23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97,94%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4267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Дополнительное образование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0703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7 907 250,59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7 906 855,59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99,99%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86939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Молодежная политика и оздоровление детей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0707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1 033 709,21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1 033 709,21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>
                          <a:effectLst/>
                        </a:rPr>
                        <a:t>100,00%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86939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Другие вопросы в области  образования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0709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91 606,0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91 606,0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4267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Культура, кинематография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</a:rPr>
                        <a:t>0800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30 734 738,75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30 727 723,84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99,97%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4267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Культура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0801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30 734 738,75</a:t>
                      </a:r>
                    </a:p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30 727 723,84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99,97%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4267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Социальная политика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1000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11 217 518, 69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11 122 943,01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99,15%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4267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Пенсионное обеспечение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1001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1 786</a:t>
                      </a:r>
                      <a:r>
                        <a:rPr lang="ru-RU" sz="1000" u="none" strike="noStrike" baseline="0" dirty="0" smtClean="0">
                          <a:effectLst/>
                        </a:rPr>
                        <a:t> 038,32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1 786 038,32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4267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Социальное обеспечение населения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1003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378 000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378 000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>
                          <a:effectLst/>
                        </a:rPr>
                        <a:t>100,00%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442673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Охрана семьи и детства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1004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9 053 480,37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8 958</a:t>
                      </a:r>
                      <a:r>
                        <a:rPr lang="ru-RU" sz="1000" u="none" strike="noStrike" baseline="0" dirty="0" smtClean="0">
                          <a:effectLst/>
                        </a:rPr>
                        <a:t> 904,69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98,95%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1411531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расходной части муниципального бюджета в 2020году в разрезе разделов и подразделов,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15</a:t>
            </a:fld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1306480"/>
              </p:ext>
            </p:extLst>
          </p:nvPr>
        </p:nvGraphicFramePr>
        <p:xfrm>
          <a:off x="287523" y="1411533"/>
          <a:ext cx="8568953" cy="3925679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4465614"/>
                <a:gridCol w="901995"/>
                <a:gridCol w="1142281"/>
                <a:gridCol w="916782"/>
                <a:gridCol w="1142281"/>
              </a:tblGrid>
              <a:tr h="39061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</a:rPr>
                        <a:t>    Физическая культура и спорт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1100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>
                          <a:effectLst/>
                        </a:rPr>
                        <a:t>1 </a:t>
                      </a:r>
                      <a:r>
                        <a:rPr lang="ru-RU" sz="1000" u="none" strike="noStrike" dirty="0" smtClean="0">
                          <a:effectLst/>
                        </a:rPr>
                        <a:t>395 676,0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1 377 035,0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98,66%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9061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Физическая культура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1101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1 395 676,0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1 395 676,0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98,66%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371084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Обслуживание государственного и муниципального долга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1300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6 978,8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6 978,8</a:t>
                      </a:r>
                    </a:p>
                    <a:p>
                      <a:pPr algn="r" fontAlgn="t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66404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Обслуживание  государственного внутреннего и  муниципального долга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1301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6 978,8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6 978,8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644515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Межбюджетные трансферты общего характера бюджетам субъектов РФ и муниципальных образований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1400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11 901 100,0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11 901 100,0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820292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</a:rPr>
                        <a:t>      Дотация на выравнивание бюджетной обеспеченности субъектов Российской федерации и муниципальных образований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</a:rPr>
                        <a:t>1401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smtClean="0">
                          <a:effectLst/>
                        </a:rPr>
                        <a:t>11 901 100,0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11 901 100,0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>
                          <a:effectLst/>
                        </a:rPr>
                        <a:t>100,00%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  <a:tr h="644515">
                <a:tc gridSpan="2"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ВСЕГО РАСХОДОВ: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170 270 833,84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166 868 291,88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000" u="none" strike="noStrike" dirty="0" smtClean="0">
                          <a:effectLst/>
                        </a:rPr>
                        <a:t>98,00%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Arial Cyr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9806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 бюджета муниципального района в разрезе муниципальных программ за 2020 год, 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16</a:t>
            </a:fld>
            <a:endParaRPr lang="ru-RU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4827101"/>
              </p:ext>
            </p:extLst>
          </p:nvPr>
        </p:nvGraphicFramePr>
        <p:xfrm>
          <a:off x="107504" y="980648"/>
          <a:ext cx="8928993" cy="5884671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5257838"/>
                <a:gridCol w="1202978"/>
                <a:gridCol w="1400016"/>
                <a:gridCol w="1068161"/>
              </a:tblGrid>
              <a:tr h="16717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effectLst/>
                        </a:rPr>
                        <a:t>Наименование 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Утверждено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Исполнено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>
                          <a:effectLst/>
                        </a:rPr>
                        <a:t>% Исполнения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 anchor="ctr"/>
                </a:tc>
              </a:tr>
              <a:tr h="55145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</a:t>
                      </a:r>
                      <a:r>
                        <a:rPr lang="ru-RU" sz="1100" u="none" strike="noStrike" dirty="0" smtClean="0">
                          <a:effectLst/>
                        </a:rPr>
                        <a:t>Муниципальная программа Холмского муниципального района "Развитие образования в Холмском муниципальном  районе на 2020-2026 годы"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63 421 919,06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62 662 677,73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98,80%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</a:tr>
              <a:tr h="55145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    Муниципальная программа Холмского муниципального района "Развитие физической культуры и спорта в Холмском муниципальном районе на 2017-2021 годы"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1 297 397,78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1 297 397,78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100,00%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</a:tr>
              <a:tr h="37356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Муниципальная программа Холмского муниципального района "Молодежь Холмского муниципального района на 2017-2021 годы"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25 359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25 359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100,00%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</a:tr>
              <a:tr h="55145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    Муниципальная программа Холмского муниципального района "Патриотическое воспитание населения Холмского района на 2017-2021 годы"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158 641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140 000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88,25%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</a:tr>
              <a:tr h="729338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Муниципальная программа Холмского муниципального района "Комплексные меры противодействия наркомании и зависимости от других психоактивных веществ в Холмском муниципальном районе на 2017-2021 годы"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15 000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15 000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100,00</a:t>
                      </a:r>
                      <a:r>
                        <a:rPr lang="ru-RU" sz="1100" u="none" strike="noStrike" dirty="0">
                          <a:effectLst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</a:tr>
              <a:tr h="37356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    Муниципальная программа  Холмского муниципального района "Доступная среда для инвалидов на 2017-2020 годы"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6 390,5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6 390,5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100,00%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</a:tr>
              <a:tr h="55145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    Муниципальная программа Холмского муниципального района " Охрана окружающей среды и экологической безопасности района на 2017-2019 годы"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1 707 100,00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0,00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0,00%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</a:tr>
              <a:tr h="55145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</a:t>
                      </a:r>
                      <a:r>
                        <a:rPr lang="ru-RU" sz="1100" u="none" strike="noStrike" dirty="0" smtClean="0">
                          <a:effectLst/>
                        </a:rPr>
                        <a:t>Муниципальная программа Холмского муниципального района" Повышение безопасности дорожного движения в районе на 2020-2025годы"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192 077,11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192 077,11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100,00%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</a:tr>
              <a:tr h="55145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Муниципальная программа Холмского муниципального района "Управление муниципальными финансами Холмского района на 2019-2025 годы"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18 030 842,31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17 835 531,16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98,92%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</a:tr>
              <a:tr h="551450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    Муниципальная программа Холмского муниципального района " Поддержка молодежи. оказавшейся в трудной жизненной ситуации на 2017-2020 годы"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5 000,00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0,00</a:t>
                      </a:r>
                      <a:r>
                        <a:rPr lang="ru-RU" sz="1100" u="none" strike="noStrike" dirty="0">
                          <a:effectLst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</a:tr>
              <a:tr h="37356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</a:rPr>
                        <a:t> Муниципальная программа Холмского муниципального района "Развитие культуры и туризма Холмского района на 2020-2025 годы"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35 669 321,66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35 661 911,75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99,98%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6851" marR="6851" marT="6851" marB="0"/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9806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 бюджета муниципального района в разрезе муниципальных программ  за 2020 год, 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17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89063"/>
              </p:ext>
            </p:extLst>
          </p:nvPr>
        </p:nvGraphicFramePr>
        <p:xfrm>
          <a:off x="107504" y="980642"/>
          <a:ext cx="8856984" cy="5596155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5215435"/>
                <a:gridCol w="1193276"/>
                <a:gridCol w="1388727"/>
                <a:gridCol w="1059546"/>
              </a:tblGrid>
              <a:tr h="621795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Муниципальная программа Холмского муниципального района "Развитие жилищного строительства на территории Холмского муниципального района на 2017-2020 годы"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378 000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378 000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100,00%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</a:tr>
              <a:tr h="621795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</a:t>
                      </a:r>
                      <a:r>
                        <a:rPr lang="ru-RU" sz="1100" u="none" strike="noStrike" dirty="0" smtClean="0">
                          <a:effectLst/>
                        </a:rPr>
                        <a:t>Муниципальная программа Холмского муниципального района "Комплексное развитие инфраструктуры водоснабжения и водоотведения в Холмском районе на 2020-2025 годы."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84 125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84 125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100%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</a:tr>
              <a:tr h="621795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</a:t>
                      </a:r>
                      <a:r>
                        <a:rPr lang="ru-RU" sz="1100" u="none" strike="noStrike" dirty="0" smtClean="0">
                          <a:effectLst/>
                        </a:rPr>
                        <a:t>Муниципальная программа Холмского муниципального района "Об энергосбережении в Холмском муниципальном районе на 2020-2025 годы»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0,00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0,00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0,00</a:t>
                      </a:r>
                      <a:r>
                        <a:rPr lang="ru-RU" sz="1100" u="none" strike="noStrike" dirty="0">
                          <a:effectLst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</a:tr>
              <a:tr h="621795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</a:t>
                      </a:r>
                      <a:r>
                        <a:rPr lang="ru-RU" sz="1100" u="none" strike="noStrike" dirty="0" smtClean="0">
                          <a:effectLst/>
                        </a:rPr>
                        <a:t> Муниципальная программа Холмского муниципального района "Развитие торговли в Холмском муниципальном районе на 2017-2021 годы"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1670,0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1670,0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100,00%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</a:tr>
              <a:tr h="621795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rgbClr val="FFFFFF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Муниципальная программа Холмского муниципального района "Развитие малого и среднего предпринимательства в Холмском муниципальном районе на 2017-2021 годы"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70 000,00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70 000,0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100,00%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</a:tr>
              <a:tr h="621795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Муниципальная программа Холмского муниципального района "Информатизация органов местного самоуправления Холмского муниципального района на 2017-2021 годы"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706 230,12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706 230,12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100,00%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</a:tr>
              <a:tr h="621795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Муниципальная программа Холмского муниципального района "Реформирование и развитие муниципальной службы в Холмском муниципальном районе на 2017-2021 годы"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48 306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48 306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100,00%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</a:tr>
              <a:tr h="621795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 smtClean="0">
                          <a:effectLst/>
                        </a:rPr>
                        <a:t> Муниципальная программа Холмского муниципального района "Развитие сельского хозяйства Холмского муниципального района на 2020-2024 годы".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15 600,0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15 600,0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100,00%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</a:tr>
              <a:tr h="621795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</a:t>
                      </a:r>
                      <a:r>
                        <a:rPr lang="ru-RU" sz="1100" u="none" strike="noStrike" dirty="0" smtClean="0">
                          <a:effectLst/>
                        </a:rPr>
                        <a:t> Муниципальная программа Холмского муниципального района "Комплексное развитие сельских территорий Холмского района до 2025 года"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0,00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0,00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0,00</a:t>
                      </a:r>
                      <a:r>
                        <a:rPr lang="ru-RU" sz="1100" u="none" strike="noStrike" dirty="0">
                          <a:effectLst/>
                        </a:rPr>
                        <a:t>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98064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 бюджета муниципального района в разрезе муниципальных программ  за 2020 год, 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010400" y="6669360"/>
            <a:ext cx="2566156" cy="1224136"/>
          </a:xfrm>
        </p:spPr>
        <p:txBody>
          <a:bodyPr/>
          <a:lstStyle/>
          <a:p>
            <a:fld id="{3ADE15F3-8BD0-4E72-8BAC-1566A884398B}" type="slidenum">
              <a:rPr lang="ru-RU" smtClean="0"/>
              <a:pPr/>
              <a:t>18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0008072"/>
              </p:ext>
            </p:extLst>
          </p:nvPr>
        </p:nvGraphicFramePr>
        <p:xfrm>
          <a:off x="107504" y="1124743"/>
          <a:ext cx="8892988" cy="5378454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5203428"/>
                <a:gridCol w="1182291"/>
                <a:gridCol w="1375940"/>
                <a:gridCol w="1131329"/>
              </a:tblGrid>
              <a:tr h="975737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Муниципальная программа Холмского муниципального района "Укрепление материально- технической базы предприятий жилищно-коммунального хозяйства Холмского района на 2014-2018 годы и на плановый период до 2021 года"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991 514,24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991 514,24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100,00%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7830" marR="7830" marT="7830" marB="0"/>
                </a:tc>
              </a:tr>
              <a:tr h="975737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Муниципальная программа Холмского муниципального района "Совершенствование и содержание дорожного хозяйства Холмского муниципального района на 2016-2018 годы и на плановый период до 2021 года"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2 707 260,01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2 223 683,09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82,14%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</a:tr>
              <a:tr h="121372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Муниципальная программа Холмского муниципального района «Обеспечение муниципальных учреждений и органов местного самоуправления Холмского муниципального района в сфере бухгалтерского и иного (транспортного, хозяйственно-технического и бытового) обслуживания на 2016-2020 гг.»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14 547 073,03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14 543 703,03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99,98%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</a:tr>
              <a:tr h="73775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Муниципальная программа Холмского муниципального района "Противодействие коррупции в Холмском муниципальном районе на 2017-2021 годы"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3 000,00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3 000,00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100,00%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</a:tr>
              <a:tr h="73775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Муниципальная программа Холмского муниципального района "Управление муниципальным имуществом в Холмском муниципальном районе на 2019-2021 годы"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72 754,73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72 584,01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99,77%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</a:tr>
              <a:tr h="737753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    Муниципальная программа Холмского муниципального района "Развитие управления земельными ресурсами в Холмском муниципальном районе на 2018-2020 годы"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143 715,0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143 715,0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100,00%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</a:tr>
            </a:tbl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19</a:t>
            </a:fld>
            <a:endParaRPr lang="ru-RU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0999791"/>
              </p:ext>
            </p:extLst>
          </p:nvPr>
        </p:nvGraphicFramePr>
        <p:xfrm>
          <a:off x="143508" y="332656"/>
          <a:ext cx="8892988" cy="4068723"/>
        </p:xfrm>
        <a:graphic>
          <a:graphicData uri="http://schemas.openxmlformats.org/drawingml/2006/table">
            <a:tbl>
              <a:tblPr>
                <a:tableStyleId>{C4B1156A-380E-4F78-BDF5-A606A8083BF9}</a:tableStyleId>
              </a:tblPr>
              <a:tblGrid>
                <a:gridCol w="5203428"/>
                <a:gridCol w="1182291"/>
                <a:gridCol w="1375940"/>
                <a:gridCol w="1131329"/>
              </a:tblGrid>
              <a:tr h="1158726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Муниципальная программа Холмского муниципального района "Обеспечение прав потребителей в Холмском муниципальном районе на 2020-2022 годы"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1000,0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1000,0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100,00%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</a:tr>
              <a:tr h="1158726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Муниципальная программа Холмского муниципального района "Развитие добровольчества (</a:t>
                      </a:r>
                      <a:r>
                        <a:rPr lang="ru-RU" sz="1100" b="0" i="0" u="none" strike="noStrike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волонтерства</a:t>
                      </a:r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) в Холмском муниципальном районе на 2020-2025 годы"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9648,0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9648,0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100,00%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</a:tr>
              <a:tr h="598872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Расходы по муниципальным программам</a:t>
                      </a:r>
                      <a:endParaRPr lang="ru-RU" sz="1100" b="0" i="0" u="none" strike="noStrike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140 308 944,55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137 129 123,52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97,73%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</a:tr>
              <a:tr h="619761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</a:rPr>
                        <a:t>Непрограммные расходы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29 961 889,29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</a:rPr>
                        <a:t>29 739 168,36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99,25%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</a:tr>
              <a:tr h="53263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>
                          <a:effectLst/>
                        </a:rPr>
                        <a:t>ВСЕГО РАСХОДОВ: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170 270 833,84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166 868 291,88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 smtClean="0">
                          <a:effectLst/>
                        </a:rPr>
                        <a:t>98,00%</a:t>
                      </a:r>
                      <a:endParaRPr lang="ru-RU" sz="1100" b="0" i="0" u="none" strike="noStrike" dirty="0">
                        <a:solidFill>
                          <a:srgbClr val="FFFFFF"/>
                        </a:solidFill>
                        <a:effectLst/>
                        <a:latin typeface="Calibri"/>
                      </a:endParaRPr>
                    </a:p>
                  </a:txBody>
                  <a:tcPr marL="9481" marR="9481" marT="9481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0652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187627" y="5085143"/>
            <a:ext cx="1810512" cy="1641602"/>
          </a:xfrm>
          <a:prstGeom prst="rect">
            <a:avLst/>
          </a:prstGeom>
          <a:blipFill>
            <a:blip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 txBox="1"/>
          <p:nvPr/>
        </p:nvSpPr>
        <p:spPr>
          <a:xfrm>
            <a:off x="258267" y="939419"/>
            <a:ext cx="8656320" cy="436308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 marR="15875" indent="260350" algn="just">
              <a:lnSpc>
                <a:spcPct val="100000"/>
              </a:lnSpc>
            </a:pPr>
            <a:r>
              <a:rPr sz="1800" dirty="0" smtClean="0">
                <a:latin typeface="Calibri"/>
                <a:cs typeface="Calibri"/>
              </a:rPr>
              <a:t>«</a:t>
            </a:r>
            <a:r>
              <a:rPr sz="1800" dirty="0" err="1" smtClean="0">
                <a:latin typeface="Calibri"/>
                <a:cs typeface="Calibri"/>
              </a:rPr>
              <a:t>Б</a:t>
            </a:r>
            <a:r>
              <a:rPr sz="1800" spc="-55" dirty="0" err="1" smtClean="0">
                <a:latin typeface="Calibri"/>
                <a:cs typeface="Calibri"/>
              </a:rPr>
              <a:t>ю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-30" dirty="0" err="1" smtClean="0">
                <a:latin typeface="Calibri"/>
                <a:cs typeface="Calibri"/>
              </a:rPr>
              <a:t>ж</a:t>
            </a:r>
            <a:r>
              <a:rPr sz="1800" spc="-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т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10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ля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граж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ан</a:t>
            </a:r>
            <a:r>
              <a:rPr sz="1800" spc="0" dirty="0" smtClean="0">
                <a:latin typeface="Calibri"/>
                <a:cs typeface="Calibri"/>
              </a:rPr>
              <a:t>»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по</a:t>
            </a:r>
            <a:r>
              <a:rPr sz="1800" spc="-10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на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err="1" smtClean="0">
                <a:latin typeface="Calibri"/>
                <a:cs typeface="Calibri"/>
              </a:rPr>
              <a:t>ит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В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с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с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err="1" smtClean="0">
                <a:latin typeface="Calibri"/>
                <a:cs typeface="Calibri"/>
              </a:rPr>
              <a:t>п</a:t>
            </a:r>
            <a:r>
              <a:rPr sz="1800" spc="-40" err="1" smtClean="0">
                <a:latin typeface="Calibri"/>
                <a:cs typeface="Calibri"/>
              </a:rPr>
              <a:t>о</a:t>
            </a:r>
            <a:r>
              <a:rPr sz="1800" spc="0" err="1" smtClean="0">
                <a:latin typeface="Calibri"/>
                <a:cs typeface="Calibri"/>
              </a:rPr>
              <a:t>л</a:t>
            </a:r>
            <a:r>
              <a:rPr sz="1800" spc="-15" err="1" smtClean="0">
                <a:latin typeface="Calibri"/>
                <a:cs typeface="Calibri"/>
              </a:rPr>
              <a:t>о</a:t>
            </a:r>
            <a:r>
              <a:rPr sz="1800" spc="-30" err="1" smtClean="0">
                <a:latin typeface="Calibri"/>
                <a:cs typeface="Calibri"/>
              </a:rPr>
              <a:t>ж</a:t>
            </a:r>
            <a:r>
              <a:rPr sz="1800" spc="0" err="1" smtClean="0">
                <a:latin typeface="Calibri"/>
                <a:cs typeface="Calibri"/>
              </a:rPr>
              <a:t>е</a:t>
            </a:r>
            <a:r>
              <a:rPr sz="1800" spc="10" err="1" smtClean="0">
                <a:latin typeface="Calibri"/>
                <a:cs typeface="Calibri"/>
              </a:rPr>
              <a:t>н</a:t>
            </a:r>
            <a:r>
              <a:rPr sz="1800" spc="0" err="1" smtClean="0">
                <a:latin typeface="Calibri"/>
                <a:cs typeface="Calibri"/>
              </a:rPr>
              <a:t>ия</a:t>
            </a:r>
            <a:r>
              <a:rPr sz="1800" spc="-10" err="1" smtClean="0">
                <a:latin typeface="Calibri"/>
                <a:cs typeface="Calibri"/>
              </a:rPr>
              <a:t>м</a:t>
            </a:r>
            <a:r>
              <a:rPr sz="1800" spc="0" err="1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решения Думы Холмского муниципального района о муниципальном</a:t>
            </a:r>
            <a:r>
              <a:rPr sz="1800" spc="1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б</a:t>
            </a:r>
            <a:r>
              <a:rPr sz="1800" spc="-55" dirty="0" err="1" smtClean="0">
                <a:latin typeface="Calibri"/>
                <a:cs typeface="Calibri"/>
              </a:rPr>
              <a:t>ю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-30" dirty="0" err="1" smtClean="0">
                <a:latin typeface="Calibri"/>
                <a:cs typeface="Calibri"/>
              </a:rPr>
              <a:t>ж</a:t>
            </a:r>
            <a:r>
              <a:rPr sz="1800" spc="-10" dirty="0" err="1" smtClean="0">
                <a:latin typeface="Calibri"/>
                <a:cs typeface="Calibri"/>
              </a:rPr>
              <a:t>е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е</a:t>
            </a:r>
            <a:r>
              <a:rPr lang="ru-RU" sz="1800" spc="0" dirty="0" smtClean="0">
                <a:latin typeface="Calibri"/>
                <a:cs typeface="Calibri"/>
              </a:rPr>
              <a:t> и основными показателями его исполнения.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0"/>
              </a:spcBef>
            </a:pPr>
            <a:endParaRPr sz="1200" dirty="0"/>
          </a:p>
          <a:p>
            <a:pPr marL="12700" marR="12700" indent="313690" algn="just">
              <a:lnSpc>
                <a:spcPct val="100000"/>
              </a:lnSpc>
            </a:pPr>
            <a:r>
              <a:rPr sz="1800" dirty="0" err="1" smtClean="0">
                <a:latin typeface="Calibri"/>
                <a:cs typeface="Calibri"/>
              </a:rPr>
              <a:t>Пр</a:t>
            </a:r>
            <a:r>
              <a:rPr sz="1800" spc="-25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дс</a:t>
            </a:r>
            <a:r>
              <a:rPr sz="1800" spc="0" dirty="0" err="1" smtClean="0">
                <a:latin typeface="Calibri"/>
                <a:cs typeface="Calibri"/>
              </a:rPr>
              <a:t>та</a:t>
            </a:r>
            <a:r>
              <a:rPr sz="1800" spc="-10" dirty="0" err="1" smtClean="0">
                <a:latin typeface="Calibri"/>
                <a:cs typeface="Calibri"/>
              </a:rPr>
              <a:t>в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н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ая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информ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ция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пр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дназ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10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чена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ш</a:t>
            </a:r>
            <a:r>
              <a:rPr sz="1800" spc="-10" dirty="0" err="1" smtClean="0">
                <a:latin typeface="Calibri"/>
                <a:cs typeface="Calibri"/>
              </a:rPr>
              <a:t>и</a:t>
            </a:r>
            <a:r>
              <a:rPr sz="1800" spc="0" dirty="0" err="1" smtClean="0">
                <a:latin typeface="Calibri"/>
                <a:cs typeface="Calibri"/>
              </a:rPr>
              <a:t>ро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25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круга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ль</a:t>
            </a:r>
            <a:r>
              <a:rPr sz="1800" spc="5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ова</a:t>
            </a:r>
            <a:r>
              <a:rPr sz="1800" spc="-10" dirty="0" err="1" smtClean="0">
                <a:latin typeface="Calibri"/>
                <a:cs typeface="Calibri"/>
              </a:rPr>
              <a:t>т</a:t>
            </a:r>
            <a:r>
              <a:rPr sz="1800" spc="-3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лей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 </a:t>
            </a:r>
            <a:r>
              <a:rPr sz="1800" spc="-15" dirty="0" err="1" smtClean="0">
                <a:latin typeface="Calibri"/>
                <a:cs typeface="Calibri"/>
              </a:rPr>
              <a:t>б</a:t>
            </a:r>
            <a:r>
              <a:rPr sz="1800" spc="-75" dirty="0" err="1" smtClean="0">
                <a:latin typeface="Calibri"/>
                <a:cs typeface="Calibri"/>
              </a:rPr>
              <a:t>у</a:t>
            </a:r>
            <a:r>
              <a:rPr sz="1800" spc="-10" dirty="0" err="1" smtClean="0">
                <a:latin typeface="Calibri"/>
                <a:cs typeface="Calibri"/>
              </a:rPr>
              <a:t>де</a:t>
            </a:r>
            <a:r>
              <a:rPr sz="1800" spc="0" dirty="0" err="1" smtClean="0">
                <a:latin typeface="Calibri"/>
                <a:cs typeface="Calibri"/>
              </a:rPr>
              <a:t>т</a:t>
            </a:r>
            <a:r>
              <a:rPr sz="1800" spc="15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ин</a:t>
            </a:r>
            <a:r>
              <a:rPr sz="1800" spc="-2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е</a:t>
            </a:r>
            <a:r>
              <a:rPr sz="1800" spc="5" dirty="0" err="1" smtClean="0">
                <a:latin typeface="Calibri"/>
                <a:cs typeface="Calibri"/>
              </a:rPr>
              <a:t>р</a:t>
            </a:r>
            <a:r>
              <a:rPr sz="1800" spc="1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5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лезна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</a:t>
            </a:r>
            <a:r>
              <a:rPr sz="1800" spc="-75" dirty="0" err="1" smtClean="0">
                <a:latin typeface="Calibri"/>
                <a:cs typeface="Calibri"/>
              </a:rPr>
              <a:t>у</a:t>
            </a:r>
            <a:r>
              <a:rPr sz="1800" spc="-10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ентам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1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да</a:t>
            </a:r>
            <a:r>
              <a:rPr sz="1800" spc="-2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огам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5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вр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50" dirty="0" smtClean="0">
                <a:latin typeface="Calibri"/>
                <a:cs typeface="Calibri"/>
              </a:rPr>
              <a:t> </a:t>
            </a:r>
            <a:r>
              <a:rPr sz="1800" spc="5" dirty="0" err="1" smtClean="0">
                <a:latin typeface="Calibri"/>
                <a:cs typeface="Calibri"/>
              </a:rPr>
              <a:t>м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5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дым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ем</a:t>
            </a:r>
            <a:r>
              <a:rPr sz="1800" spc="-10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так</a:t>
            </a:r>
            <a:r>
              <a:rPr sz="1800" spc="17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 </a:t>
            </a:r>
            <a:r>
              <a:rPr sz="1800" spc="0" dirty="0" err="1" smtClean="0">
                <a:latin typeface="Calibri"/>
                <a:cs typeface="Calibri"/>
              </a:rPr>
              <a:t>пен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ио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рам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-10" dirty="0" err="1" smtClean="0">
                <a:latin typeface="Calibri"/>
                <a:cs typeface="Calibri"/>
              </a:rPr>
              <a:t>р</a:t>
            </a:r>
            <a:r>
              <a:rPr sz="1800" spc="0" dirty="0" err="1" smtClean="0">
                <a:latin typeface="Calibri"/>
                <a:cs typeface="Calibri"/>
              </a:rPr>
              <a:t>угим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е</a:t>
            </a:r>
            <a:r>
              <a:rPr sz="1800" spc="-20" dirty="0" err="1" smtClean="0">
                <a:latin typeface="Calibri"/>
                <a:cs typeface="Calibri"/>
              </a:rPr>
              <a:t>г</a:t>
            </a:r>
            <a:r>
              <a:rPr sz="1800" spc="-15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риям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на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ления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так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err="1" smtClean="0">
                <a:latin typeface="Calibri"/>
                <a:cs typeface="Calibri"/>
              </a:rPr>
              <a:t>к</a:t>
            </a:r>
            <a:r>
              <a:rPr sz="1800" spc="0" err="1" smtClean="0">
                <a:latin typeface="Calibri"/>
                <a:cs typeface="Calibri"/>
              </a:rPr>
              <a:t>ак</a:t>
            </a:r>
            <a:r>
              <a:rPr lang="ru-RU" sz="1800" spc="0" dirty="0" smtClean="0">
                <a:latin typeface="Calibri"/>
                <a:cs typeface="Calibri"/>
              </a:rPr>
              <a:t>  муниципальный </a:t>
            </a:r>
            <a:r>
              <a:rPr sz="1800" spc="0" smtClean="0">
                <a:latin typeface="Calibri"/>
                <a:cs typeface="Calibri"/>
              </a:rPr>
              <a:t>б</a:t>
            </a:r>
            <a:r>
              <a:rPr sz="1800" spc="-55" smtClean="0">
                <a:latin typeface="Calibri"/>
                <a:cs typeface="Calibri"/>
              </a:rPr>
              <a:t>ю</a:t>
            </a:r>
            <a:r>
              <a:rPr sz="1800" spc="0" smtClean="0">
                <a:latin typeface="Calibri"/>
                <a:cs typeface="Calibri"/>
              </a:rPr>
              <a:t>д</a:t>
            </a:r>
            <a:r>
              <a:rPr sz="1800" spc="-30" smtClean="0">
                <a:latin typeface="Calibri"/>
                <a:cs typeface="Calibri"/>
              </a:rPr>
              <a:t>ж</a:t>
            </a:r>
            <a:r>
              <a:rPr sz="1800" spc="-10" smtClean="0">
                <a:latin typeface="Calibri"/>
                <a:cs typeface="Calibri"/>
              </a:rPr>
              <a:t>е</a:t>
            </a:r>
            <a:r>
              <a:rPr sz="1800" spc="0" smtClean="0">
                <a:latin typeface="Calibri"/>
                <a:cs typeface="Calibri"/>
              </a:rPr>
              <a:t>т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атрагивает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ер</a:t>
            </a:r>
            <a:r>
              <a:rPr sz="1800" spc="5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ы</a:t>
            </a:r>
            <a:r>
              <a:rPr sz="1800" spc="25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3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5" dirty="0" smtClean="0">
                <a:latin typeface="Calibri"/>
                <a:cs typeface="Calibri"/>
              </a:rPr>
              <a:t> </a:t>
            </a:r>
            <a:r>
              <a:rPr sz="1800" spc="-10" err="1" smtClean="0">
                <a:latin typeface="Calibri"/>
                <a:cs typeface="Calibri"/>
              </a:rPr>
              <a:t>ж</a:t>
            </a:r>
            <a:r>
              <a:rPr sz="1800" spc="0" err="1" smtClean="0">
                <a:latin typeface="Calibri"/>
                <a:cs typeface="Calibri"/>
              </a:rPr>
              <a:t>и</a:t>
            </a:r>
            <a:r>
              <a:rPr sz="1800" spc="-20" err="1" smtClean="0">
                <a:latin typeface="Calibri"/>
                <a:cs typeface="Calibri"/>
              </a:rPr>
              <a:t>т</a:t>
            </a:r>
            <a:r>
              <a:rPr sz="1800" spc="-25" err="1" smtClean="0">
                <a:latin typeface="Calibri"/>
                <a:cs typeface="Calibri"/>
              </a:rPr>
              <a:t>е</a:t>
            </a:r>
            <a:r>
              <a:rPr sz="1800" spc="0" err="1" smtClean="0">
                <a:latin typeface="Calibri"/>
                <a:cs typeface="Calibri"/>
              </a:rPr>
              <a:t>ля</a:t>
            </a:r>
            <a:r>
              <a:rPr sz="1800" spc="-10" smtClean="0">
                <a:latin typeface="Calibri"/>
                <a:cs typeface="Calibri"/>
              </a:rPr>
              <a:t> </a:t>
            </a:r>
            <a:r>
              <a:rPr lang="ru-RU" sz="1800" spc="-10" dirty="0" smtClean="0">
                <a:latin typeface="Calibri"/>
                <a:cs typeface="Calibri"/>
              </a:rPr>
              <a:t>Холмского муниципального района</a:t>
            </a:r>
            <a:r>
              <a:rPr sz="1800" spc="0" smtClean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0"/>
              </a:spcBef>
            </a:pPr>
            <a:endParaRPr sz="1200" dirty="0"/>
          </a:p>
          <a:p>
            <a:pPr marL="12700" marR="13335" indent="260350" algn="just">
              <a:lnSpc>
                <a:spcPct val="100000"/>
              </a:lnSpc>
            </a:pPr>
            <a:r>
              <a:rPr sz="1800" spc="-13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раждане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—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нало</a:t>
            </a:r>
            <a:r>
              <a:rPr sz="1800" spc="-20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5" dirty="0" err="1" smtClean="0">
                <a:latin typeface="Calibri"/>
                <a:cs typeface="Calibri"/>
              </a:rPr>
              <a:t>п</a:t>
            </a:r>
            <a:r>
              <a:rPr sz="1800" spc="-10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-3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10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щ</a:t>
            </a:r>
            <a:r>
              <a:rPr sz="1800" spc="-10" dirty="0" err="1" smtClean="0">
                <a:latin typeface="Calibri"/>
                <a:cs typeface="Calibri"/>
              </a:rPr>
              <a:t>и</a:t>
            </a:r>
            <a:r>
              <a:rPr sz="1800" spc="0" dirty="0" err="1" smtClean="0">
                <a:latin typeface="Calibri"/>
                <a:cs typeface="Calibri"/>
              </a:rPr>
              <a:t>ки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15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треби</a:t>
            </a:r>
            <a:r>
              <a:rPr sz="1800" spc="-15" dirty="0" err="1" smtClean="0">
                <a:latin typeface="Calibri"/>
                <a:cs typeface="Calibri"/>
              </a:rPr>
              <a:t>т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об</a:t>
            </a:r>
            <a:r>
              <a:rPr sz="1800" spc="-20" dirty="0" err="1" smtClean="0">
                <a:latin typeface="Calibri"/>
                <a:cs typeface="Calibri"/>
              </a:rPr>
              <a:t>щ</a:t>
            </a:r>
            <a:r>
              <a:rPr sz="1800" spc="1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твенн</a:t>
            </a:r>
            <a:r>
              <a:rPr sz="1800" spc="10" dirty="0" err="1" smtClean="0">
                <a:latin typeface="Calibri"/>
                <a:cs typeface="Calibri"/>
              </a:rPr>
              <a:t>ы</a:t>
            </a:r>
            <a:r>
              <a:rPr sz="1800" spc="0" dirty="0" err="1" smtClean="0">
                <a:latin typeface="Calibri"/>
                <a:cs typeface="Calibri"/>
              </a:rPr>
              <a:t>х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40" dirty="0" err="1" smtClean="0">
                <a:latin typeface="Calibri"/>
                <a:cs typeface="Calibri"/>
              </a:rPr>
              <a:t>б</a:t>
            </a:r>
            <a:r>
              <a:rPr sz="1800" spc="0" dirty="0" err="1" smtClean="0">
                <a:latin typeface="Calibri"/>
                <a:cs typeface="Calibri"/>
              </a:rPr>
              <a:t>лаг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— </a:t>
            </a:r>
            <a:r>
              <a:rPr sz="1800" spc="-10" dirty="0" err="1" smtClean="0">
                <a:latin typeface="Calibri"/>
                <a:cs typeface="Calibri"/>
              </a:rPr>
              <a:t>д</a:t>
            </a:r>
            <a:r>
              <a:rPr sz="1800" spc="-5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лж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ы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быть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увер</a:t>
            </a:r>
            <a:r>
              <a:rPr sz="1800" spc="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ны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3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5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-3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пер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да</a:t>
            </a:r>
            <a:r>
              <a:rPr sz="1800" spc="5" dirty="0" err="1" smtClean="0">
                <a:latin typeface="Calibri"/>
                <a:cs typeface="Calibri"/>
              </a:rPr>
              <a:t>в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-1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мые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10" dirty="0" err="1" smtClean="0">
                <a:latin typeface="Calibri"/>
                <a:cs typeface="Calibri"/>
              </a:rPr>
              <a:t>р</a:t>
            </a:r>
            <a:r>
              <a:rPr sz="1800" spc="0" dirty="0" err="1" smtClean="0">
                <a:latin typeface="Calibri"/>
                <a:cs typeface="Calibri"/>
              </a:rPr>
              <a:t>ас</a:t>
            </a:r>
            <a:r>
              <a:rPr sz="1800" spc="-10" dirty="0" err="1" smtClean="0">
                <a:latin typeface="Calibri"/>
                <a:cs typeface="Calibri"/>
              </a:rPr>
              <a:t>п</a:t>
            </a:r>
            <a:r>
              <a:rPr sz="1800" spc="0" dirty="0" err="1" smtClean="0">
                <a:latin typeface="Calibri"/>
                <a:cs typeface="Calibri"/>
              </a:rPr>
              <a:t>оря</a:t>
            </a:r>
            <a:r>
              <a:rPr sz="1800" spc="-30" dirty="0" err="1" smtClean="0">
                <a:latin typeface="Calibri"/>
                <a:cs typeface="Calibri"/>
              </a:rPr>
              <a:t>ж</a:t>
            </a:r>
            <a:r>
              <a:rPr sz="1800" spc="0" dirty="0" err="1" smtClean="0">
                <a:latin typeface="Calibri"/>
                <a:cs typeface="Calibri"/>
              </a:rPr>
              <a:t>е</a:t>
            </a:r>
            <a:r>
              <a:rPr sz="1800" spc="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ие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15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-75" dirty="0" err="1" smtClean="0">
                <a:latin typeface="Calibri"/>
                <a:cs typeface="Calibri"/>
              </a:rPr>
              <a:t>у</a:t>
            </a:r>
            <a:r>
              <a:rPr sz="1800" spc="0" dirty="0" err="1" smtClean="0">
                <a:latin typeface="Calibri"/>
                <a:cs typeface="Calibri"/>
              </a:rPr>
              <a:t>да</a:t>
            </a:r>
            <a:r>
              <a:rPr sz="1800" spc="5" dirty="0" err="1" smtClean="0">
                <a:latin typeface="Calibri"/>
                <a:cs typeface="Calibri"/>
              </a:rPr>
              <a:t>р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тва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р</a:t>
            </a:r>
            <a:r>
              <a:rPr sz="1800" spc="-20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дс</a:t>
            </a:r>
            <a:r>
              <a:rPr sz="1800" spc="0" dirty="0" err="1" smtClean="0">
                <a:latin typeface="Calibri"/>
                <a:cs typeface="Calibri"/>
              </a:rPr>
              <a:t>тва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5" dirty="0" err="1" smtClean="0">
                <a:latin typeface="Calibri"/>
                <a:cs typeface="Calibri"/>
              </a:rPr>
              <a:t>и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-40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ль</a:t>
            </a:r>
            <a:r>
              <a:rPr sz="1800" spc="-20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у</a:t>
            </a:r>
            <a:r>
              <a:rPr sz="1800" spc="-15" dirty="0" err="1" smtClean="0">
                <a:latin typeface="Calibri"/>
                <a:cs typeface="Calibri"/>
              </a:rPr>
              <a:t>ют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17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про</a:t>
            </a:r>
            <a:r>
              <a:rPr sz="1800" spc="5" dirty="0" err="1" smtClean="0">
                <a:latin typeface="Calibri"/>
                <a:cs typeface="Calibri"/>
              </a:rPr>
              <a:t>з</a:t>
            </a:r>
            <a:r>
              <a:rPr sz="1800" spc="0" dirty="0" err="1" smtClean="0">
                <a:latin typeface="Calibri"/>
                <a:cs typeface="Calibri"/>
              </a:rPr>
              <a:t>р</a:t>
            </a:r>
            <a:r>
              <a:rPr sz="1800" spc="10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17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sz="1800" spc="16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эфф</a:t>
            </a:r>
            <a:r>
              <a:rPr sz="1800" spc="5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кти</a:t>
            </a:r>
            <a:r>
              <a:rPr sz="1800" spc="10" dirty="0" err="1" smtClean="0">
                <a:latin typeface="Calibri"/>
                <a:cs typeface="Calibri"/>
              </a:rPr>
              <a:t>в</a:t>
            </a:r>
            <a:r>
              <a:rPr sz="1800" spc="0" dirty="0" err="1" smtClean="0">
                <a:latin typeface="Calibri"/>
                <a:cs typeface="Calibri"/>
              </a:rPr>
              <a:t>но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прин</a:t>
            </a:r>
            <a:r>
              <a:rPr sz="1800" spc="5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ят</a:t>
            </a:r>
            <a:r>
              <a:rPr sz="1800" spc="17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онкрет</a:t>
            </a:r>
            <a:r>
              <a:rPr sz="1800" spc="-10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ые</a:t>
            </a:r>
            <a:r>
              <a:rPr sz="1800" spc="17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р</a:t>
            </a:r>
            <a:r>
              <a:rPr sz="1800" spc="15" dirty="0" err="1" smtClean="0">
                <a:latin typeface="Calibri"/>
                <a:cs typeface="Calibri"/>
              </a:rPr>
              <a:t>е</a:t>
            </a:r>
            <a:r>
              <a:rPr sz="1800" spc="-10" dirty="0" err="1" smtClean="0">
                <a:latin typeface="Calibri"/>
                <a:cs typeface="Calibri"/>
              </a:rPr>
              <a:t>з</a:t>
            </a:r>
            <a:r>
              <a:rPr sz="1800" spc="-60" dirty="0" err="1" smtClean="0">
                <a:latin typeface="Calibri"/>
                <a:cs typeface="Calibri"/>
              </a:rPr>
              <a:t>у</a:t>
            </a:r>
            <a:r>
              <a:rPr sz="1800" spc="0" dirty="0" err="1" smtClean="0">
                <a:latin typeface="Calibri"/>
                <a:cs typeface="Calibri"/>
              </a:rPr>
              <a:t>л</a:t>
            </a:r>
            <a:r>
              <a:rPr sz="1800" spc="-80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таты</a:t>
            </a:r>
            <a:r>
              <a:rPr sz="1800" spc="16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ак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1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об</a:t>
            </a:r>
            <a:r>
              <a:rPr sz="1800" spc="-20" dirty="0" err="1" smtClean="0">
                <a:latin typeface="Calibri"/>
                <a:cs typeface="Calibri"/>
              </a:rPr>
              <a:t>щ</a:t>
            </a:r>
            <a:r>
              <a:rPr sz="1800" spc="0" dirty="0" err="1" smtClean="0">
                <a:latin typeface="Calibri"/>
                <a:cs typeface="Calibri"/>
              </a:rPr>
              <a:t>ества</a:t>
            </a:r>
            <a:r>
              <a:rPr sz="1800" spc="1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 </a:t>
            </a:r>
            <a:r>
              <a:rPr sz="1800" spc="-20" dirty="0" err="1" smtClean="0">
                <a:latin typeface="Calibri"/>
                <a:cs typeface="Calibri"/>
              </a:rPr>
              <a:t>це</a:t>
            </a:r>
            <a:r>
              <a:rPr sz="1800" spc="0" dirty="0" err="1" smtClean="0">
                <a:latin typeface="Calibri"/>
                <a:cs typeface="Calibri"/>
              </a:rPr>
              <a:t>ло</a:t>
            </a:r>
            <a:r>
              <a:rPr sz="1800" spc="-10" dirty="0" err="1" smtClean="0">
                <a:latin typeface="Calibri"/>
                <a:cs typeface="Calibri"/>
              </a:rPr>
              <a:t>м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-5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так</a:t>
            </a:r>
            <a:r>
              <a:rPr sz="1800" spc="5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sz="1800" spc="1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2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ой</a:t>
            </a:r>
            <a:r>
              <a:rPr sz="1800" spc="-15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се</a:t>
            </a:r>
            <a:r>
              <a:rPr sz="1800" spc="0" dirty="0" err="1" smtClean="0">
                <a:latin typeface="Calibri"/>
                <a:cs typeface="Calibri"/>
              </a:rPr>
              <a:t>м</a:t>
            </a:r>
            <a:r>
              <a:rPr sz="1800" spc="-15" dirty="0" err="1" smtClean="0">
                <a:latin typeface="Calibri"/>
                <a:cs typeface="Calibri"/>
              </a:rPr>
              <a:t>ь</a:t>
            </a:r>
            <a:r>
              <a:rPr sz="1800" spc="0" dirty="0" err="1" smtClean="0">
                <a:latin typeface="Calibri"/>
                <a:cs typeface="Calibri"/>
              </a:rPr>
              <a:t>и</a:t>
            </a:r>
            <a:r>
              <a:rPr sz="1800" spc="0" dirty="0" smtClean="0">
                <a:latin typeface="Calibri"/>
                <a:cs typeface="Calibri"/>
              </a:rPr>
              <a:t>,</a:t>
            </a:r>
            <a:r>
              <a:rPr sz="1800" spc="3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sz="1800" spc="-20" dirty="0" smtClean="0">
                <a:latin typeface="Calibri"/>
                <a:cs typeface="Calibri"/>
              </a:rPr>
              <a:t> </a:t>
            </a:r>
            <a:r>
              <a:rPr sz="1800" spc="-20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аж</a:t>
            </a:r>
            <a:r>
              <a:rPr sz="1800" spc="-15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25" dirty="0" err="1" smtClean="0">
                <a:latin typeface="Calibri"/>
                <a:cs typeface="Calibri"/>
              </a:rPr>
              <a:t>г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ч</a:t>
            </a:r>
            <a:r>
              <a:rPr sz="1800" spc="-30" dirty="0" err="1" smtClean="0">
                <a:latin typeface="Calibri"/>
                <a:cs typeface="Calibri"/>
              </a:rPr>
              <a:t>е</a:t>
            </a:r>
            <a:r>
              <a:rPr sz="1800" spc="0" dirty="0" err="1" smtClean="0">
                <a:latin typeface="Calibri"/>
                <a:cs typeface="Calibri"/>
              </a:rPr>
              <a:t>лове</a:t>
            </a:r>
            <a:r>
              <a:rPr sz="1800" spc="-15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</a:t>
            </a:r>
            <a:r>
              <a:rPr sz="1800" spc="0" dirty="0" smtClean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  <a:p>
            <a:pPr>
              <a:lnSpc>
                <a:spcPts val="1200"/>
              </a:lnSpc>
              <a:spcBef>
                <a:spcPts val="1"/>
              </a:spcBef>
            </a:pPr>
            <a:endParaRPr sz="1200" dirty="0"/>
          </a:p>
          <a:p>
            <a:pPr marL="12700" marR="14604" indent="260350" algn="just">
              <a:lnSpc>
                <a:spcPct val="100000"/>
              </a:lnSpc>
            </a:pPr>
            <a:r>
              <a:rPr sz="1800" spc="-5" dirty="0" err="1" smtClean="0">
                <a:latin typeface="Calibri"/>
                <a:cs typeface="Calibri"/>
              </a:rPr>
              <a:t>М</a:t>
            </a:r>
            <a:r>
              <a:rPr sz="1800" spc="0" dirty="0" err="1" smtClean="0">
                <a:latin typeface="Calibri"/>
                <a:cs typeface="Calibri"/>
              </a:rPr>
              <a:t>ы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</a:t>
            </a:r>
            <a:r>
              <a:rPr sz="1800" spc="5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тар</a:t>
            </a:r>
            <a:r>
              <a:rPr sz="1800" spc="15" dirty="0" err="1" smtClean="0">
                <a:latin typeface="Calibri"/>
                <a:cs typeface="Calibri"/>
              </a:rPr>
              <a:t>а</a:t>
            </a:r>
            <a:r>
              <a:rPr sz="1800" spc="0" dirty="0" err="1" smtClean="0">
                <a:latin typeface="Calibri"/>
                <a:cs typeface="Calibri"/>
              </a:rPr>
              <a:t>ли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ь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в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-10" dirty="0" err="1" smtClean="0">
                <a:latin typeface="Calibri"/>
                <a:cs typeface="Calibri"/>
              </a:rPr>
              <a:t>д</a:t>
            </a:r>
            <a:r>
              <a:rPr sz="1800" spc="0" dirty="0" err="1" smtClean="0">
                <a:latin typeface="Calibri"/>
                <a:cs typeface="Calibri"/>
              </a:rPr>
              <a:t>о</a:t>
            </a:r>
            <a:r>
              <a:rPr sz="1800" spc="-10" dirty="0" err="1" smtClean="0">
                <a:latin typeface="Calibri"/>
                <a:cs typeface="Calibri"/>
              </a:rPr>
              <a:t>с</a:t>
            </a:r>
            <a:r>
              <a:rPr sz="1800" spc="0" dirty="0" err="1" smtClean="0">
                <a:latin typeface="Calibri"/>
                <a:cs typeface="Calibri"/>
              </a:rPr>
              <a:t>туп</a:t>
            </a:r>
            <a:r>
              <a:rPr sz="1800" spc="5" dirty="0" err="1" smtClean="0">
                <a:latin typeface="Calibri"/>
                <a:cs typeface="Calibri"/>
              </a:rPr>
              <a:t>н</a:t>
            </a:r>
            <a:r>
              <a:rPr sz="1800" spc="0" dirty="0" err="1" smtClean="0">
                <a:latin typeface="Calibri"/>
                <a:cs typeface="Calibri"/>
              </a:rPr>
              <a:t>ой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smtClean="0">
                <a:latin typeface="Calibri"/>
                <a:cs typeface="Calibri"/>
              </a:rPr>
              <a:t>и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5" dirty="0" err="1" smtClean="0">
                <a:latin typeface="Calibri"/>
                <a:cs typeface="Calibri"/>
              </a:rPr>
              <a:t>п</a:t>
            </a:r>
            <a:r>
              <a:rPr sz="1800" spc="0" dirty="0" err="1" smtClean="0">
                <a:latin typeface="Calibri"/>
                <a:cs typeface="Calibri"/>
              </a:rPr>
              <a:t>оня</a:t>
            </a:r>
            <a:r>
              <a:rPr sz="1800" spc="-10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н</a:t>
            </a:r>
            <a:r>
              <a:rPr sz="1800" spc="5" dirty="0" err="1" smtClean="0">
                <a:latin typeface="Calibri"/>
                <a:cs typeface="Calibri"/>
              </a:rPr>
              <a:t>о</a:t>
            </a:r>
            <a:r>
              <a:rPr sz="1800" spc="0" dirty="0" err="1" smtClean="0">
                <a:latin typeface="Calibri"/>
                <a:cs typeface="Calibri"/>
              </a:rPr>
              <a:t>й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д</a:t>
            </a:r>
            <a:r>
              <a:rPr sz="1800" spc="5" dirty="0" err="1" smtClean="0">
                <a:latin typeface="Calibri"/>
                <a:cs typeface="Calibri"/>
              </a:rPr>
              <a:t>л</a:t>
            </a:r>
            <a:r>
              <a:rPr sz="1800" spc="0" dirty="0" err="1" smtClean="0">
                <a:latin typeface="Calibri"/>
                <a:cs typeface="Calibri"/>
              </a:rPr>
              <a:t>я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граждан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фо</a:t>
            </a:r>
            <a:r>
              <a:rPr sz="1800" spc="5" dirty="0" err="1" smtClean="0">
                <a:latin typeface="Calibri"/>
                <a:cs typeface="Calibri"/>
              </a:rPr>
              <a:t>р</a:t>
            </a:r>
            <a:r>
              <a:rPr sz="1800" spc="0" dirty="0" err="1" smtClean="0">
                <a:latin typeface="Calibri"/>
                <a:cs typeface="Calibri"/>
              </a:rPr>
              <a:t>ме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по</a:t>
            </a:r>
            <a:r>
              <a:rPr sz="1800" spc="-25" dirty="0" err="1" smtClean="0">
                <a:latin typeface="Calibri"/>
                <a:cs typeface="Calibri"/>
              </a:rPr>
              <a:t>к</a:t>
            </a:r>
            <a:r>
              <a:rPr sz="1800" spc="0" dirty="0" err="1" smtClean="0">
                <a:latin typeface="Calibri"/>
                <a:cs typeface="Calibri"/>
              </a:rPr>
              <a:t>аза</a:t>
            </a:r>
            <a:r>
              <a:rPr sz="1800" spc="5" dirty="0" err="1" smtClean="0">
                <a:latin typeface="Calibri"/>
                <a:cs typeface="Calibri"/>
              </a:rPr>
              <a:t>т</a:t>
            </a:r>
            <a:r>
              <a:rPr sz="1800" spc="0" dirty="0" err="1" smtClean="0">
                <a:latin typeface="Calibri"/>
                <a:cs typeface="Calibri"/>
              </a:rPr>
              <a:t>ь</a:t>
            </a:r>
            <a:r>
              <a:rPr lang="ru-RU" sz="1800" spc="0" dirty="0" smtClean="0">
                <a:latin typeface="Calibri"/>
                <a:cs typeface="Calibri"/>
              </a:rPr>
              <a:t> </a:t>
            </a:r>
            <a:r>
              <a:rPr sz="1800" spc="0" dirty="0" err="1" smtClean="0">
                <a:latin typeface="Calibri"/>
                <a:cs typeface="Calibri"/>
              </a:rPr>
              <a:t>основные</a:t>
            </a:r>
            <a:r>
              <a:rPr sz="1800" spc="0" dirty="0" smtClean="0">
                <a:latin typeface="Calibri"/>
                <a:cs typeface="Calibri"/>
              </a:rPr>
              <a:t> </a:t>
            </a:r>
            <a:r>
              <a:rPr sz="1800" spc="0" err="1" smtClean="0">
                <a:latin typeface="Calibri"/>
                <a:cs typeface="Calibri"/>
              </a:rPr>
              <a:t>парам</a:t>
            </a:r>
            <a:r>
              <a:rPr sz="1800" spc="-10" err="1" smtClean="0">
                <a:latin typeface="Calibri"/>
                <a:cs typeface="Calibri"/>
              </a:rPr>
              <a:t>е</a:t>
            </a:r>
            <a:r>
              <a:rPr sz="1800" spc="0" err="1" smtClean="0">
                <a:latin typeface="Calibri"/>
                <a:cs typeface="Calibri"/>
              </a:rPr>
              <a:t>тры</a:t>
            </a:r>
            <a:r>
              <a:rPr sz="1800" spc="15" smtClean="0">
                <a:latin typeface="Calibri"/>
                <a:cs typeface="Calibri"/>
              </a:rPr>
              <a:t> </a:t>
            </a:r>
            <a:r>
              <a:rPr sz="1800" spc="25" smtClean="0">
                <a:latin typeface="Calibri"/>
                <a:cs typeface="Calibri"/>
              </a:rPr>
              <a:t> </a:t>
            </a:r>
            <a:r>
              <a:rPr sz="1800" spc="0" smtClean="0">
                <a:latin typeface="Calibri"/>
                <a:cs typeface="Calibri"/>
              </a:rPr>
              <a:t>б</a:t>
            </a:r>
            <a:r>
              <a:rPr sz="1800" spc="-55" smtClean="0">
                <a:latin typeface="Calibri"/>
                <a:cs typeface="Calibri"/>
              </a:rPr>
              <a:t>ю</a:t>
            </a:r>
            <a:r>
              <a:rPr sz="1800" spc="0" smtClean="0">
                <a:latin typeface="Calibri"/>
                <a:cs typeface="Calibri"/>
              </a:rPr>
              <a:t>д</a:t>
            </a:r>
            <a:r>
              <a:rPr sz="1800" spc="-30" smtClean="0">
                <a:latin typeface="Calibri"/>
                <a:cs typeface="Calibri"/>
              </a:rPr>
              <a:t>ж</a:t>
            </a:r>
            <a:r>
              <a:rPr sz="1800" spc="-10" smtClean="0">
                <a:latin typeface="Calibri"/>
                <a:cs typeface="Calibri"/>
              </a:rPr>
              <a:t>е</a:t>
            </a:r>
            <a:r>
              <a:rPr sz="1800" spc="0" smtClean="0">
                <a:latin typeface="Calibri"/>
                <a:cs typeface="Calibri"/>
              </a:rPr>
              <a:t>та</a:t>
            </a:r>
            <a:r>
              <a:rPr lang="ru-RU" sz="1800" spc="0" dirty="0" smtClean="0">
                <a:latin typeface="Calibri"/>
                <a:cs typeface="Calibri"/>
              </a:rPr>
              <a:t> муниципального района</a:t>
            </a:r>
            <a:r>
              <a:rPr sz="1800" spc="0" smtClean="0">
                <a:latin typeface="Calibri"/>
                <a:cs typeface="Calibri"/>
              </a:rPr>
              <a:t>.</a:t>
            </a:r>
            <a:endParaRPr sz="1800" dirty="0">
              <a:latin typeface="Calibri"/>
              <a:cs typeface="Calibri"/>
            </a:endParaRPr>
          </a:p>
          <a:p>
            <a:pPr marL="4425315">
              <a:lnSpc>
                <a:spcPct val="100000"/>
              </a:lnSpc>
              <a:spcBef>
                <a:spcPts val="60"/>
              </a:spcBef>
              <a:tabLst>
                <a:tab pos="6127750" algn="l"/>
              </a:tabLst>
            </a:pPr>
            <a:r>
              <a:rPr sz="1600" spc="-10" dirty="0" err="1" smtClean="0">
                <a:solidFill>
                  <a:srgbClr val="A6A6A6"/>
                </a:solidFill>
                <a:latin typeface="Calibri"/>
                <a:cs typeface="Calibri"/>
              </a:rPr>
              <a:t>Здраво</a:t>
            </a:r>
            <a:r>
              <a:rPr sz="1600" spc="-40" dirty="0" err="1" smtClean="0">
                <a:solidFill>
                  <a:srgbClr val="A6A6A6"/>
                </a:solidFill>
                <a:latin typeface="Calibri"/>
                <a:cs typeface="Calibri"/>
              </a:rPr>
              <a:t>о</a:t>
            </a:r>
            <a:r>
              <a:rPr sz="1600" spc="-10" dirty="0" err="1" smtClean="0">
                <a:solidFill>
                  <a:srgbClr val="A6A6A6"/>
                </a:solidFill>
                <a:latin typeface="Calibri"/>
                <a:cs typeface="Calibri"/>
              </a:rPr>
              <a:t>хране</a:t>
            </a:r>
            <a:r>
              <a:rPr sz="1600" spc="-20" dirty="0" err="1" smtClean="0">
                <a:solidFill>
                  <a:srgbClr val="A6A6A6"/>
                </a:solidFill>
                <a:latin typeface="Calibri"/>
                <a:cs typeface="Calibri"/>
              </a:rPr>
              <a:t>н</a:t>
            </a:r>
            <a:r>
              <a:rPr sz="1600" spc="-10" dirty="0" err="1" smtClean="0">
                <a:solidFill>
                  <a:srgbClr val="A6A6A6"/>
                </a:solidFill>
                <a:latin typeface="Calibri"/>
                <a:cs typeface="Calibri"/>
              </a:rPr>
              <a:t>ие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	</a:t>
            </a:r>
            <a:r>
              <a:rPr lang="ru-RU" sz="1600" spc="-10" dirty="0" smtClean="0">
                <a:solidFill>
                  <a:srgbClr val="A6A6A6"/>
                </a:solidFill>
                <a:latin typeface="Calibri"/>
                <a:cs typeface="Calibri"/>
              </a:rPr>
              <a:t>Администрация</a:t>
            </a:r>
            <a:endParaRPr sz="20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075303" y="5276596"/>
            <a:ext cx="652780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lang="ru-RU" sz="2000" dirty="0" smtClean="0">
                <a:latin typeface="Calibri"/>
                <a:cs typeface="Calibri"/>
              </a:rPr>
              <a:t>Решение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80457" y="5276596"/>
            <a:ext cx="1438910" cy="817244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48895">
              <a:lnSpc>
                <a:spcPct val="100000"/>
              </a:lnSpc>
            </a:pPr>
            <a:r>
              <a:rPr sz="2000" spc="-145" smtClean="0">
                <a:solidFill>
                  <a:srgbClr val="A6A6A6"/>
                </a:solidFill>
                <a:latin typeface="Calibri"/>
                <a:cs typeface="Calibri"/>
              </a:rPr>
              <a:t>Г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раждане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ts val="3770"/>
              </a:lnSpc>
            </a:pPr>
            <a:r>
              <a:rPr sz="3200" b="1" smtClean="0">
                <a:latin typeface="Calibri"/>
                <a:cs typeface="Calibri"/>
              </a:rPr>
              <a:t>Б</a:t>
            </a:r>
            <a:r>
              <a:rPr sz="3200" b="1" spc="-95" smtClean="0">
                <a:latin typeface="Calibri"/>
                <a:cs typeface="Calibri"/>
              </a:rPr>
              <a:t>ю</a:t>
            </a:r>
            <a:r>
              <a:rPr sz="3200" b="1" spc="0" smtClean="0">
                <a:latin typeface="Calibri"/>
                <a:cs typeface="Calibri"/>
              </a:rPr>
              <a:t>д</a:t>
            </a:r>
            <a:r>
              <a:rPr sz="3200" b="1" spc="-55" smtClean="0">
                <a:latin typeface="Calibri"/>
                <a:cs typeface="Calibri"/>
              </a:rPr>
              <a:t>ж</a:t>
            </a:r>
            <a:r>
              <a:rPr sz="3200" b="1" spc="-20" smtClean="0">
                <a:latin typeface="Calibri"/>
                <a:cs typeface="Calibri"/>
              </a:rPr>
              <a:t>е</a:t>
            </a:r>
            <a:r>
              <a:rPr sz="3200" b="1" spc="0" smtClean="0">
                <a:latin typeface="Calibri"/>
                <a:cs typeface="Calibri"/>
              </a:rPr>
              <a:t>т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6951344" y="5327396"/>
            <a:ext cx="1177925" cy="2667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Образование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963536" y="5724956"/>
            <a:ext cx="1252220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pc="-135" smtClean="0">
                <a:solidFill>
                  <a:srgbClr val="A6A6A6"/>
                </a:solidFill>
                <a:latin typeface="Calibri"/>
                <a:cs typeface="Calibri"/>
              </a:rPr>
              <a:t>Г</a:t>
            </a:r>
            <a:r>
              <a:rPr lang="ru-RU" sz="2000" spc="-135" dirty="0" smtClean="0">
                <a:solidFill>
                  <a:srgbClr val="A6A6A6"/>
                </a:solidFill>
                <a:latin typeface="Calibri"/>
                <a:cs typeface="Calibri"/>
              </a:rPr>
              <a:t>лава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4075303" y="6069380"/>
            <a:ext cx="1010285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mtClean="0">
                <a:solidFill>
                  <a:srgbClr val="A6A6A6"/>
                </a:solidFill>
                <a:latin typeface="Calibri"/>
                <a:cs typeface="Calibri"/>
              </a:rPr>
              <a:t>Ф</a:t>
            </a: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и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на</a:t>
            </a: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н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сы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348096" y="6120180"/>
            <a:ext cx="781050" cy="2667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1600" spc="-50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1600" spc="-65" smtClean="0">
                <a:solidFill>
                  <a:srgbClr val="A6A6A6"/>
                </a:solidFill>
                <a:latin typeface="Calibri"/>
                <a:cs typeface="Calibri"/>
              </a:rPr>
              <a:t>у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л</a:t>
            </a:r>
            <a:r>
              <a:rPr sz="1600" spc="-75" smtClean="0">
                <a:solidFill>
                  <a:srgbClr val="A6A6A6"/>
                </a:solidFill>
                <a:latin typeface="Calibri"/>
                <a:cs typeface="Calibri"/>
              </a:rPr>
              <a:t>ь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тура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494145" y="6069380"/>
            <a:ext cx="2060575" cy="622300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Э</a:t>
            </a:r>
            <a:r>
              <a:rPr sz="2000" spc="-30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оном</a:t>
            </a:r>
            <a:r>
              <a:rPr sz="2000" spc="-10" smtClean="0">
                <a:solidFill>
                  <a:srgbClr val="A6A6A6"/>
                </a:solidFill>
                <a:latin typeface="Calibri"/>
                <a:cs typeface="Calibri"/>
              </a:rPr>
              <a:t>и</a:t>
            </a:r>
            <a:r>
              <a:rPr sz="2000" spc="-30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а</a:t>
            </a:r>
            <a:endParaRPr sz="2000">
              <a:latin typeface="Calibri"/>
              <a:cs typeface="Calibri"/>
            </a:endParaRPr>
          </a:p>
          <a:p>
            <a:pPr marL="169545">
              <a:lnSpc>
                <a:spcPct val="100000"/>
              </a:lnSpc>
              <a:spcBef>
                <a:spcPts val="400"/>
              </a:spcBef>
            </a:pP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Социал</a:t>
            </a:r>
            <a:r>
              <a:rPr sz="1600" spc="-20" smtClean="0">
                <a:solidFill>
                  <a:srgbClr val="A6A6A6"/>
                </a:solidFill>
                <a:latin typeface="Calibri"/>
                <a:cs typeface="Calibri"/>
              </a:rPr>
              <a:t>ь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ная</a:t>
            </a:r>
            <a:r>
              <a:rPr sz="1600" spc="10" smtClean="0">
                <a:solidFill>
                  <a:srgbClr val="A6A6A6"/>
                </a:solidFill>
                <a:latin typeface="Calibri"/>
                <a:cs typeface="Calibri"/>
              </a:rPr>
              <a:t> 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п</a:t>
            </a:r>
            <a:r>
              <a:rPr sz="1600" spc="-40" smtClean="0">
                <a:solidFill>
                  <a:srgbClr val="A6A6A6"/>
                </a:solidFill>
                <a:latin typeface="Calibri"/>
                <a:cs typeface="Calibri"/>
              </a:rPr>
              <a:t>о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ли</a:t>
            </a:r>
            <a:r>
              <a:rPr sz="1600" spc="-5" smtClean="0">
                <a:solidFill>
                  <a:srgbClr val="A6A6A6"/>
                </a:solidFill>
                <a:latin typeface="Calibri"/>
                <a:cs typeface="Calibri"/>
              </a:rPr>
              <a:t>т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и</a:t>
            </a:r>
            <a:r>
              <a:rPr sz="1600" spc="-35" smtClean="0">
                <a:solidFill>
                  <a:srgbClr val="A6A6A6"/>
                </a:solidFill>
                <a:latin typeface="Calibri"/>
                <a:cs typeface="Calibri"/>
              </a:rPr>
              <a:t>к</a:t>
            </a:r>
            <a:r>
              <a:rPr sz="1600" spc="-10" smtClean="0">
                <a:solidFill>
                  <a:srgbClr val="A6A6A6"/>
                </a:solidFill>
                <a:latin typeface="Calibri"/>
                <a:cs typeface="Calibri"/>
              </a:rPr>
              <a:t>а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4817490" y="6374180"/>
            <a:ext cx="1464945" cy="330835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marL="12700">
              <a:lnSpc>
                <a:spcPct val="100000"/>
              </a:lnSpc>
            </a:pPr>
            <a:r>
              <a:rPr sz="2000" smtClean="0">
                <a:solidFill>
                  <a:srgbClr val="A6A6A6"/>
                </a:solidFill>
                <a:latin typeface="Calibri"/>
                <a:cs typeface="Calibri"/>
              </a:rPr>
              <a:t>Пр</a:t>
            </a:r>
            <a:r>
              <a:rPr sz="2000" spc="-20" smtClean="0">
                <a:solidFill>
                  <a:srgbClr val="A6A6A6"/>
                </a:solidFill>
                <a:latin typeface="Calibri"/>
                <a:cs typeface="Calibri"/>
              </a:rPr>
              <a:t>е</a:t>
            </a:r>
            <a:r>
              <a:rPr sz="2000" spc="0" smtClean="0">
                <a:solidFill>
                  <a:srgbClr val="A6A6A6"/>
                </a:solidFill>
                <a:latin typeface="Calibri"/>
                <a:cs typeface="Calibri"/>
              </a:rPr>
              <a:t>дприятия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043427" y="5634228"/>
            <a:ext cx="979931" cy="4145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180000"/>
            <a:ext cx="9144000" cy="548696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latin typeface="+mj-lt"/>
                <a:ea typeface="+mj-ea"/>
                <a:cs typeface="+mj-cs"/>
              </a:rPr>
              <a:t>Что такое «Бюджет для граждан»?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 txBox="1">
            <a:spLocks/>
          </p:cNvSpPr>
          <p:nvPr/>
        </p:nvSpPr>
        <p:spPr>
          <a:xfrm>
            <a:off x="0" y="0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dirty="0" smtClean="0">
                <a:latin typeface="+mj-lt"/>
                <a:ea typeface="+mj-ea"/>
                <a:cs typeface="+mj-cs"/>
              </a:rPr>
              <a:t>«Развитие </a:t>
            </a:r>
            <a:r>
              <a:rPr lang="ru-RU" sz="2000" b="1" dirty="0">
                <a:latin typeface="+mj-lt"/>
                <a:ea typeface="+mj-ea"/>
                <a:cs typeface="+mj-cs"/>
              </a:rPr>
              <a:t>образования в Холмском муниципальном  районе </a:t>
            </a:r>
            <a:endParaRPr lang="ru-RU" sz="2000" b="1" dirty="0" smtClean="0">
              <a:latin typeface="+mj-lt"/>
              <a:ea typeface="+mj-ea"/>
              <a:cs typeface="+mj-cs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ru-RU" sz="2000" b="1" dirty="0" smtClean="0">
                <a:latin typeface="+mj-lt"/>
                <a:ea typeface="+mj-ea"/>
                <a:cs typeface="+mj-cs"/>
              </a:rPr>
              <a:t>на </a:t>
            </a:r>
            <a:r>
              <a:rPr lang="ru-RU" sz="2000" b="1" dirty="0">
                <a:latin typeface="+mj-lt"/>
                <a:ea typeface="+mj-ea"/>
                <a:cs typeface="+mj-cs"/>
              </a:rPr>
              <a:t>2020-2026 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годы»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2020 году (тыс. рублей):</a:t>
            </a: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7810471"/>
              </p:ext>
            </p:extLst>
          </p:nvPr>
        </p:nvGraphicFramePr>
        <p:xfrm>
          <a:off x="3995936" y="1088740"/>
          <a:ext cx="5040560" cy="202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792088"/>
                <a:gridCol w="828092"/>
                <a:gridCol w="1368152"/>
                <a:gridCol w="972108"/>
              </a:tblGrid>
              <a:tr h="505855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855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2019 год 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2020год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585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2019 году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плану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89395,5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63421,9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62662,6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70,09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8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98,80</a:t>
                      </a:r>
                      <a:endParaRPr lang="ru-RU" sz="18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4" name="TextBox 83"/>
          <p:cNvSpPr txBox="1"/>
          <p:nvPr/>
        </p:nvSpPr>
        <p:spPr>
          <a:xfrm>
            <a:off x="0" y="5949280"/>
            <a:ext cx="9144000" cy="720080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endParaRPr lang="ru-RU" b="1" dirty="0" smtClean="0"/>
          </a:p>
        </p:txBody>
      </p:sp>
      <p:sp>
        <p:nvSpPr>
          <p:cNvPr id="17" name="Правая фигурная скобка 16"/>
          <p:cNvSpPr/>
          <p:nvPr/>
        </p:nvSpPr>
        <p:spPr>
          <a:xfrm rot="16200000">
            <a:off x="4373978" y="134634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8" name="Таблица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113079"/>
              </p:ext>
            </p:extLst>
          </p:nvPr>
        </p:nvGraphicFramePr>
        <p:xfrm>
          <a:off x="153927" y="4706954"/>
          <a:ext cx="8846056" cy="2151045"/>
        </p:xfrm>
        <a:graphic>
          <a:graphicData uri="http://schemas.openxmlformats.org/drawingml/2006/table">
            <a:tbl>
              <a:tblPr/>
              <a:tblGrid>
                <a:gridCol w="1971702"/>
                <a:gridCol w="2081241"/>
                <a:gridCol w="2665449"/>
                <a:gridCol w="2127664"/>
              </a:tblGrid>
              <a:tr h="71314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18951,3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32340,8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2979,9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8958,9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36000" marR="36000" marT="36000" marB="3600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3790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Дошкольное образование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000" marR="36000" marT="36000" marB="36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Общее образование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000" marR="36000" marT="36000" marB="36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Молодежная политика и оздоровление детей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000" marR="36000" marT="36000" marB="36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Охрана семьи и детства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000" marR="36000" marT="36000" marB="36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1" name="Таблица 10"/>
          <p:cNvGraphicFramePr>
            <a:graphicFrameLocks noGrp="1"/>
          </p:cNvGraphicFramePr>
          <p:nvPr/>
        </p:nvGraphicFramePr>
        <p:xfrm>
          <a:off x="107504" y="1232756"/>
          <a:ext cx="3816424" cy="23232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5341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ru-RU" sz="1000" dirty="0" smtClean="0"/>
                        <a:t>1.Обеспечение на территории района доступного и качественного образования, соответствующего перспективным задачам развития экономики и потребностям населения района</a:t>
                      </a:r>
                    </a:p>
                    <a:p>
                      <a:r>
                        <a:rPr lang="ru-RU" sz="1000" dirty="0" smtClean="0"/>
                        <a:t> 2. Комплексное решение жизнеустройства детей-сирот и детей, оставшихся без попечения родителей</a:t>
                      </a:r>
                    </a:p>
                    <a:p>
                      <a:r>
                        <a:rPr lang="ru-RU" sz="1000" dirty="0" smtClean="0"/>
                        <a:t>3. Обеспечение реализации муниципальной программы «Развитие образования в Холмском муниципальном районе на 2015-2021 годы»и прочие мероприятия в области образования</a:t>
                      </a:r>
                    </a:p>
                    <a:p>
                      <a:endParaRPr lang="ru-RU" sz="1000" dirty="0" smtClean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6965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Отдел образования  Администрации Холмского муниципального района</a:t>
                      </a:r>
                      <a:endParaRPr lang="ru-RU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050" name="Picture 2" descr="D:\temp\20160525\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23628" cy="1264078"/>
          </a:xfrm>
          <a:prstGeom prst="rect">
            <a:avLst/>
          </a:prstGeom>
          <a:noFill/>
          <a:effectLst>
            <a:innerShdw blurRad="381000" dist="317500" dir="2700000">
              <a:schemeClr val="bg1">
                <a:lumMod val="95000"/>
              </a:schemeClr>
            </a:innerShdw>
          </a:effectLst>
        </p:spPr>
      </p:pic>
      <p:sp>
        <p:nvSpPr>
          <p:cNvPr id="10" name="Номер слайда 9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20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temp\20160525\0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1516322" cy="1268760"/>
          </a:xfrm>
          <a:prstGeom prst="rect">
            <a:avLst/>
          </a:prstGeom>
          <a:noFill/>
          <a:effectLst>
            <a:innerShdw blurRad="381000" dist="317500" dir="2700000">
              <a:schemeClr val="bg1">
                <a:lumMod val="95000"/>
              </a:schemeClr>
            </a:innerShdw>
          </a:effectLst>
        </p:spPr>
      </p:pic>
      <p:sp>
        <p:nvSpPr>
          <p:cNvPr id="16" name="Заголовок 1"/>
          <p:cNvSpPr txBox="1">
            <a:spLocks/>
          </p:cNvSpPr>
          <p:nvPr/>
        </p:nvSpPr>
        <p:spPr>
          <a:xfrm>
            <a:off x="0" y="-1"/>
            <a:ext cx="9144000" cy="1201707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Развитие </a:t>
            </a:r>
            <a:r>
              <a:rPr lang="ru-RU" sz="2000" b="1" dirty="0">
                <a:latin typeface="+mj-lt"/>
                <a:ea typeface="+mj-ea"/>
                <a:cs typeface="+mj-cs"/>
              </a:rPr>
              <a:t>культуры и туризма Холмского района на 2020-2025 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годы</a:t>
            </a:r>
            <a:r>
              <a:rPr lang="ru-RU" sz="2000" b="1" noProof="0" dirty="0" smtClean="0">
                <a:latin typeface="+mj-lt"/>
                <a:ea typeface="+mj-ea"/>
                <a:cs typeface="+mj-cs"/>
              </a:rPr>
              <a:t>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2020 году (тыс. рублей):</a:t>
            </a: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0084973"/>
              </p:ext>
            </p:extLst>
          </p:nvPr>
        </p:nvGraphicFramePr>
        <p:xfrm>
          <a:off x="3995936" y="1088740"/>
          <a:ext cx="5040560" cy="202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792088"/>
                <a:gridCol w="864096"/>
                <a:gridCol w="1332148"/>
                <a:gridCol w="972108"/>
              </a:tblGrid>
              <a:tr h="505855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855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2019 год 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2020год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585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2019 году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плану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1447,0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1395,7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1377,0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95,16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98,66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 rot="16200000">
            <a:off x="4373978" y="134634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0" y="6201308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endParaRPr lang="ru-RU" b="1" dirty="0" smtClean="0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107504" y="1232756"/>
          <a:ext cx="3816424" cy="2231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13653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1.Создание условий для занятий населения физической культурой и спортом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2.Организация деятельности Муниципального учреждения «</a:t>
                      </a:r>
                      <a:r>
                        <a:rPr lang="ru-RU" sz="1200" dirty="0" err="1" smtClean="0"/>
                        <a:t>Физкультурно</a:t>
                      </a:r>
                      <a:r>
                        <a:rPr lang="ru-RU" sz="1200" dirty="0" smtClean="0"/>
                        <a:t> – оздоровительный комплекс»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dirty="0" smtClean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6965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Главный специалист по спорту, физической культуре и молодежной политики Администрации района</a:t>
                      </a:r>
                      <a:endParaRPr lang="ru-RU" sz="1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0136101"/>
              </p:ext>
            </p:extLst>
          </p:nvPr>
        </p:nvGraphicFramePr>
        <p:xfrm>
          <a:off x="107504" y="4617132"/>
          <a:ext cx="7056784" cy="1157815"/>
        </p:xfrm>
        <a:graphic>
          <a:graphicData uri="http://schemas.openxmlformats.org/drawingml/2006/table">
            <a:tbl>
              <a:tblPr/>
              <a:tblGrid>
                <a:gridCol w="2081106"/>
                <a:gridCol w="2482884"/>
                <a:gridCol w="2492794"/>
              </a:tblGrid>
              <a:tr h="321364"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81,6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1140,4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36000" marR="36000" marT="36000" marB="3600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36451"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000" marR="36000" marT="36000" marB="36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Проведение районных </a:t>
                      </a:r>
                      <a:r>
                        <a:rPr lang="ru-RU" sz="1000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и местных мероприятий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Обеспечение деятельности учреждений в сфере физической культуры и спорта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36000" marR="36000" marT="36000" marB="360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0" name="Номер слайда 9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21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D:\temp\20160525\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948702" cy="1268760"/>
          </a:xfrm>
          <a:prstGeom prst="rect">
            <a:avLst/>
          </a:prstGeom>
          <a:noFill/>
          <a:effectLst>
            <a:innerShdw blurRad="381000" dist="317500" dir="2700000">
              <a:schemeClr val="bg1">
                <a:lumMod val="95000"/>
              </a:schemeClr>
            </a:innerShdw>
          </a:effectLst>
        </p:spPr>
      </p:pic>
      <p:sp>
        <p:nvSpPr>
          <p:cNvPr id="16" name="Заголовок 1"/>
          <p:cNvSpPr txBox="1">
            <a:spLocks/>
          </p:cNvSpPr>
          <p:nvPr/>
        </p:nvSpPr>
        <p:spPr>
          <a:xfrm>
            <a:off x="0" y="0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fontScale="92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«Обеспечение жильем молодых семей в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Холмском муниципальном районе на 2017-2020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 годы</a:t>
            </a:r>
            <a:r>
              <a:rPr lang="ru-RU" sz="2000" b="1" noProof="0" dirty="0" smtClean="0">
                <a:latin typeface="+mj-lt"/>
                <a:ea typeface="+mj-ea"/>
                <a:cs typeface="+mj-cs"/>
              </a:rPr>
              <a:t>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2020 году (тыс. рублей):</a:t>
            </a: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190437"/>
              </p:ext>
            </p:extLst>
          </p:nvPr>
        </p:nvGraphicFramePr>
        <p:xfrm>
          <a:off x="3995936" y="1088740"/>
          <a:ext cx="5040560" cy="202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792088"/>
                <a:gridCol w="828092"/>
                <a:gridCol w="1368152"/>
                <a:gridCol w="972108"/>
              </a:tblGrid>
              <a:tr h="505855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855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2019 год 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2020 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585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2019 году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плану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283,5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378,0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378,0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133,3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 rot="16200000">
            <a:off x="4349411" y="365419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0" y="6129300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endParaRPr lang="ru-RU" b="1" dirty="0" smtClean="0">
              <a:solidFill>
                <a:srgbClr val="004CBC"/>
              </a:solidFill>
            </a:endParaRPr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226953" y="1274733"/>
          <a:ext cx="3760839" cy="2658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60839"/>
              </a:tblGrid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25341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/>
                        <a:t> -Обеспечение предоставления молодым семьям социальных выплат на предоставление жилья экономического класса или строительство индивидуального жилого дома экономического класса, а также создание условий для привлечения молодыми семьями собственных средств, дополнительных финансовых средств кредитных и других организаций, предоставляющих кредиты и займы, в том числе ипотечные кредиты, для приобретения жилого помещения или строительства индивидуального жилого дома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 smtClean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6965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Отдел</a:t>
                      </a:r>
                      <a:r>
                        <a:rPr lang="ru-RU" sz="1200" baseline="0" dirty="0" smtClean="0"/>
                        <a:t> по управлению муниципальным имуществом и экономике Администрации Холмского муниципального района</a:t>
                      </a:r>
                      <a:endParaRPr lang="ru-RU" sz="1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3003291"/>
              </p:ext>
            </p:extLst>
          </p:nvPr>
        </p:nvGraphicFramePr>
        <p:xfrm>
          <a:off x="107504" y="4926032"/>
          <a:ext cx="8892988" cy="1277955"/>
        </p:xfrm>
        <a:graphic>
          <a:graphicData uri="http://schemas.openxmlformats.org/drawingml/2006/table">
            <a:tbl>
              <a:tblPr/>
              <a:tblGrid>
                <a:gridCol w="3240360"/>
                <a:gridCol w="2880320"/>
                <a:gridCol w="2772308"/>
              </a:tblGrid>
              <a:tr h="68903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78,4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142,7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62,4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8892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Средства федерального бюджета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Средства областного бюджета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Средства местного бюджета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D:\temp\20160525\1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907704" cy="1269491"/>
          </a:xfrm>
          <a:prstGeom prst="rect">
            <a:avLst/>
          </a:prstGeom>
          <a:noFill/>
          <a:effectLst>
            <a:innerShdw blurRad="381000" dist="317500" dir="2700000">
              <a:schemeClr val="bg1">
                <a:lumMod val="95000"/>
              </a:schemeClr>
            </a:innerShdw>
          </a:effectLst>
        </p:spPr>
      </p:pic>
      <p:sp>
        <p:nvSpPr>
          <p:cNvPr id="16" name="Заголовок 1"/>
          <p:cNvSpPr txBox="1">
            <a:spLocks/>
          </p:cNvSpPr>
          <p:nvPr/>
        </p:nvSpPr>
        <p:spPr>
          <a:xfrm>
            <a:off x="0" y="0"/>
            <a:ext cx="9144000" cy="980728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Совершенствование и содержание дорожного хозяйства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000" b="1" dirty="0" smtClean="0">
                <a:latin typeface="+mj-lt"/>
                <a:ea typeface="+mj-ea"/>
                <a:cs typeface="+mj-cs"/>
              </a:rPr>
              <a:t>Холмского муниципального района на 2016-2018 </a:t>
            </a:r>
            <a:r>
              <a:rPr lang="ru-RU" sz="2000" b="1" dirty="0">
                <a:latin typeface="+mj-lt"/>
                <a:ea typeface="+mj-ea"/>
                <a:cs typeface="+mj-cs"/>
              </a:rPr>
              <a:t>годы и на плановый период до 2021 года"</a:t>
            </a:r>
            <a:r>
              <a:rPr lang="ru-RU" sz="2000" b="1" noProof="0" dirty="0" smtClean="0">
                <a:latin typeface="+mj-lt"/>
                <a:ea typeface="+mj-ea"/>
                <a:cs typeface="+mj-cs"/>
              </a:rPr>
              <a:t>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2020 году (тыс. рублей):</a:t>
            </a: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52088"/>
              </p:ext>
            </p:extLst>
          </p:nvPr>
        </p:nvGraphicFramePr>
        <p:xfrm>
          <a:off x="3995935" y="1088740"/>
          <a:ext cx="4848085" cy="202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1359"/>
                <a:gridCol w="1548694"/>
                <a:gridCol w="1818032"/>
              </a:tblGrid>
              <a:tr h="50585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855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2020 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плану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2 707,2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2 223,6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82,1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 rot="16200000">
            <a:off x="4373978" y="134634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0" y="6201308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endParaRPr lang="ru-RU" b="1" dirty="0" smtClean="0">
              <a:solidFill>
                <a:srgbClr val="004CBC"/>
              </a:solidFill>
            </a:endParaRPr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117414" y="1232756"/>
          <a:ext cx="3806514" cy="21983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6514"/>
              </a:tblGrid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880947">
                <a:tc>
                  <a:txBody>
                    <a:bodyPr/>
                    <a:lstStyle/>
                    <a:p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Создание условий для безопасного и бесперебойного движения автомобильного транспорта путем обеспечения сохранности автомобильных дорог и улучшения их транспортно-эксплуатационного состояния.</a:t>
                      </a:r>
                    </a:p>
                    <a:p>
                      <a:endParaRPr lang="ru-RU" sz="1000" dirty="0" smtClean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6965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Администрация Холмского муниципального района в лице отдела обеспечения по вопросам жизнедеятельности и строительства Администрации муниципального района</a:t>
                      </a:r>
                      <a:endParaRPr lang="ru-RU" sz="1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5500812"/>
              </p:ext>
            </p:extLst>
          </p:nvPr>
        </p:nvGraphicFramePr>
        <p:xfrm>
          <a:off x="107506" y="4689139"/>
          <a:ext cx="5508610" cy="1656185"/>
        </p:xfrm>
        <a:graphic>
          <a:graphicData uri="http://schemas.openxmlformats.org/drawingml/2006/table">
            <a:tbl>
              <a:tblPr/>
              <a:tblGrid>
                <a:gridCol w="2782126"/>
                <a:gridCol w="2726484"/>
              </a:tblGrid>
              <a:tr h="3681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350,8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204" marR="6204" marT="62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1385,1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6204" marR="6204" marT="62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8804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Улучшение транспортно-эксплуатационных показателей и обеспечение устойчивого функционирования автомобильных дорог общего пользования местного значения в соответствии с нормативными требованиями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Предоставление иных межбюджетных трансфертов из дорожного фонда муниципального района бюджетам городского и сельских поселений на формирование муниципального дорожного фонда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6204" marR="6204" marT="6204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23</a:t>
            </a:fld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5976156" y="4905164"/>
            <a:ext cx="291632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1000" dirty="0" smtClean="0"/>
          </a:p>
          <a:p>
            <a:pPr algn="ctr"/>
            <a:r>
              <a:rPr lang="ru-RU" sz="1400" b="1" dirty="0" smtClean="0">
                <a:solidFill>
                  <a:srgbClr val="FF0000"/>
                </a:solidFill>
              </a:rPr>
              <a:t>20014,4</a:t>
            </a:r>
            <a:endParaRPr lang="ru-RU" sz="1400" b="1" dirty="0">
              <a:solidFill>
                <a:srgbClr val="FF0000"/>
              </a:solidFill>
            </a:endParaRPr>
          </a:p>
          <a:p>
            <a:pPr algn="ctr"/>
            <a:r>
              <a:rPr lang="ru-RU" sz="1000" dirty="0" smtClean="0"/>
              <a:t>Расходы </a:t>
            </a:r>
            <a:r>
              <a:rPr lang="ru-RU" sz="1000" dirty="0"/>
              <a:t>на строительства, реконструкции, капитального ремонта и ремонта автомобильных дорог общего пользования местного значения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temp\LW61AgBQzA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2027330" cy="1268760"/>
          </a:xfrm>
          <a:prstGeom prst="rect">
            <a:avLst/>
          </a:prstGeom>
          <a:noFill/>
          <a:effectLst>
            <a:innerShdw blurRad="381000" dist="317500" dir="2700000">
              <a:schemeClr val="bg1">
                <a:lumMod val="95000"/>
              </a:schemeClr>
            </a:innerShdw>
          </a:effectLst>
        </p:spPr>
      </p:pic>
      <p:sp>
        <p:nvSpPr>
          <p:cNvPr id="16" name="Заголовок 1"/>
          <p:cNvSpPr txBox="1">
            <a:spLocks/>
          </p:cNvSpPr>
          <p:nvPr/>
        </p:nvSpPr>
        <p:spPr>
          <a:xfrm>
            <a:off x="0" y="0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noProof="0" dirty="0" smtClean="0">
                <a:latin typeface="+mj-lt"/>
                <a:ea typeface="+mj-ea"/>
                <a:cs typeface="+mj-cs"/>
              </a:rPr>
              <a:t>«</a:t>
            </a:r>
            <a:r>
              <a:rPr lang="ru-RU" sz="2000" b="1" dirty="0" smtClean="0">
                <a:latin typeface="+mj-lt"/>
                <a:ea typeface="+mj-ea"/>
                <a:cs typeface="+mj-cs"/>
              </a:rPr>
              <a:t>Управление муниципальными финансами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000" b="1" dirty="0" smtClean="0">
                <a:latin typeface="+mj-lt"/>
                <a:ea typeface="+mj-ea"/>
                <a:cs typeface="+mj-cs"/>
              </a:rPr>
              <a:t>Холмского района на 2019-2025 годы</a:t>
            </a:r>
            <a:r>
              <a:rPr lang="ru-RU" sz="2000" b="1" noProof="0" dirty="0" smtClean="0">
                <a:latin typeface="+mj-lt"/>
                <a:ea typeface="+mj-ea"/>
                <a:cs typeface="+mj-cs"/>
              </a:rPr>
              <a:t>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2020 году (тыс. рублей):</a:t>
            </a:r>
          </a:p>
        </p:txBody>
      </p:sp>
      <p:graphicFrame>
        <p:nvGraphicFramePr>
          <p:cNvPr id="20" name="Таблица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2938924"/>
              </p:ext>
            </p:extLst>
          </p:nvPr>
        </p:nvGraphicFramePr>
        <p:xfrm>
          <a:off x="107505" y="4581127"/>
          <a:ext cx="8928990" cy="1951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6330"/>
                <a:gridCol w="2976330"/>
                <a:gridCol w="2976330"/>
              </a:tblGrid>
              <a:tr h="641066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C00000"/>
                          </a:solidFill>
                        </a:rPr>
                        <a:t>13762,0</a:t>
                      </a:r>
                      <a:endParaRPr lang="ru-RU" sz="1400" dirty="0">
                        <a:solidFill>
                          <a:srgbClr val="C00000"/>
                        </a:solidFill>
                      </a:endParaRPr>
                    </a:p>
                  </a:txBody>
                  <a:tcPr marL="36000" marR="36000" marT="36000" marB="3600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C00000"/>
                          </a:solidFill>
                        </a:rPr>
                        <a:t>7,0</a:t>
                      </a:r>
                      <a:endParaRPr lang="ru-RU" sz="1400" dirty="0">
                        <a:solidFill>
                          <a:srgbClr val="C00000"/>
                        </a:solidFill>
                      </a:endParaRPr>
                    </a:p>
                  </a:txBody>
                  <a:tcPr marL="36000" marR="36000" marT="36000" marB="3600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rgbClr val="C00000"/>
                          </a:solidFill>
                        </a:rPr>
                        <a:t>43,6</a:t>
                      </a:r>
                      <a:endParaRPr lang="ru-RU" sz="1400" dirty="0">
                        <a:solidFill>
                          <a:srgbClr val="C00000"/>
                        </a:solidFill>
                      </a:endParaRPr>
                    </a:p>
                  </a:txBody>
                  <a:tcPr marL="36000" marR="36000" marT="36000" marB="3600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1310411">
                <a:tc>
                  <a:txBody>
                    <a:bodyPr/>
                    <a:lstStyle/>
                    <a:p>
                      <a:pPr algn="ctr"/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Финансовая поддержка городского и сельских поселений Холмского района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Организация и обеспечение осуществления бюджетного процесса, управление  муниципальным долгом в Холмском районе</a:t>
                      </a:r>
                      <a:endParaRPr lang="ru-RU" sz="1000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solidFill>
                            <a:schemeClr val="tx1"/>
                          </a:solidFill>
                        </a:rPr>
                        <a:t>Повышение эффективности бюджетных расходов</a:t>
                      </a:r>
                    </a:p>
                  </a:txBody>
                  <a:tcPr marL="36000" marR="36000" marT="36000" marB="36000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9585659"/>
              </p:ext>
            </p:extLst>
          </p:nvPr>
        </p:nvGraphicFramePr>
        <p:xfrm>
          <a:off x="3995936" y="1088740"/>
          <a:ext cx="5030650" cy="202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9915"/>
                <a:gridCol w="1545938"/>
                <a:gridCol w="1814797"/>
              </a:tblGrid>
              <a:tr h="505855"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855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2020 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плану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18030,8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17835,5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98,92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 rot="16200000">
            <a:off x="4373978" y="134634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107504" y="1232756"/>
          <a:ext cx="3816424" cy="19333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990486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Проведение эффективной муниципальной политики в сфере управления финансами, обеспечение долгосрочной сбалансированности, устойчивости бюджетной системы Холмского района  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9293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56965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комитет финансов Администрации Холмского района</a:t>
                      </a:r>
                      <a:endParaRPr lang="ru-RU" sz="12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0" y="6273316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endParaRPr lang="ru-RU" b="1" dirty="0" smtClean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 txBox="1">
            <a:spLocks/>
          </p:cNvSpPr>
          <p:nvPr/>
        </p:nvSpPr>
        <p:spPr>
          <a:xfrm>
            <a:off x="0" y="0"/>
            <a:ext cx="9144000" cy="648072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2000" b="1" dirty="0">
                <a:latin typeface="+mj-lt"/>
                <a:ea typeface="+mj-ea"/>
                <a:cs typeface="+mj-cs"/>
              </a:rPr>
              <a:t>«Развитие культуры и туризма Холмского района на 2020-2025 годы"»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0" y="3825044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b="1" dirty="0" smtClean="0"/>
              <a:t>Расходы по наиболее значимым направлениям в 2020 году (тыс. рублей):</a:t>
            </a:r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3092448"/>
              </p:ext>
            </p:extLst>
          </p:nvPr>
        </p:nvGraphicFramePr>
        <p:xfrm>
          <a:off x="3995936" y="1088740"/>
          <a:ext cx="5040560" cy="20234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792088"/>
                <a:gridCol w="828092"/>
                <a:gridCol w="1368152"/>
                <a:gridCol w="972108"/>
              </a:tblGrid>
              <a:tr h="505855">
                <a:tc gridSpan="5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Финансовое обеспечение (тыс. руб.):</a:t>
                      </a:r>
                    </a:p>
                  </a:txBody>
                  <a:tcPr marL="36000" marR="36000" marT="36000" marB="3600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05855">
                <a:tc row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2019 год 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2020 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в %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50585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план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факт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2019году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 плану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 marL="36000" marR="36000" marT="36000" marB="36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05855"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35769,1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35669,3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35661,9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mtClean="0"/>
                        <a:t>99,70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dirty="0" smtClean="0"/>
                        <a:t>99,97</a:t>
                      </a:r>
                      <a:endParaRPr lang="ru-RU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" name="Правая фигурная скобка 16"/>
          <p:cNvSpPr/>
          <p:nvPr/>
        </p:nvSpPr>
        <p:spPr>
          <a:xfrm rot="16200000">
            <a:off x="4373978" y="134634"/>
            <a:ext cx="396044" cy="8640960"/>
          </a:xfrm>
          <a:prstGeom prst="rightBrace">
            <a:avLst>
              <a:gd name="adj1" fmla="val 99724"/>
              <a:gd name="adj2" fmla="val 50000"/>
            </a:avLst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0" y="6201308"/>
            <a:ext cx="9144000" cy="432048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endParaRPr lang="ru-RU" b="1" dirty="0" smtClean="0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107504" y="1232756"/>
          <a:ext cx="3816424" cy="18502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6424"/>
              </a:tblGrid>
              <a:tr h="4306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Цель программы: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108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Развитие культурного потенциала Холмского района</a:t>
                      </a: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06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</a:rPr>
                        <a:t>Ответственный исполнитель:</a:t>
                      </a:r>
                      <a:endParaRPr lang="ru-RU" sz="1200" b="1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53777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Отдел культуры администрации Холмского муниципального района </a:t>
                      </a:r>
                      <a:endParaRPr lang="ru-RU" sz="1200" dirty="0"/>
                    </a:p>
                  </a:txBody>
                  <a:tcPr marL="0" marR="0" marT="0" marB="0">
                    <a:lnL w="12700" cmpd="sng">
                      <a:noFill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9810609"/>
              </p:ext>
            </p:extLst>
          </p:nvPr>
        </p:nvGraphicFramePr>
        <p:xfrm>
          <a:off x="791580" y="4644390"/>
          <a:ext cx="8280920" cy="2213610"/>
        </p:xfrm>
        <a:graphic>
          <a:graphicData uri="http://schemas.openxmlformats.org/drawingml/2006/table">
            <a:tbl>
              <a:tblPr/>
              <a:tblGrid>
                <a:gridCol w="1669540"/>
                <a:gridCol w="1642828"/>
                <a:gridCol w="2081018"/>
                <a:gridCol w="1284776"/>
                <a:gridCol w="1602758"/>
              </a:tblGrid>
              <a:tr h="211142"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389,5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59,9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6493,1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869,6</a:t>
                      </a:r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400" b="1" i="0" u="none" strike="noStrik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85836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Продвижение имиджа Холмского района как культурно-исторического города, развитие межрайонных, межрегиональных и международных культурных связей, проведение общественно значимых мероприятий. Информационное обеспечение деятельности в сфере культуры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Сохранение объектов культурного наследия, находящихся в собственности Холмского района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Укрепление единого культурного и информационного пространства на территории района, преодоление отставания и диспропорций в культурном уровне сельских поселений и районного центра, в том числе путем укрепления и модернизации материально-технической базы учреждений культуры, поддержка творческих инициатив населения района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Укрепление материально-технической  базы, приобретение оборудования для сельских учреждений культуры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 smtClean="0">
                          <a:solidFill>
                            <a:srgbClr val="FF0000"/>
                          </a:solidFill>
                          <a:latin typeface="Calibri"/>
                        </a:rPr>
                        <a:t>247,0</a:t>
                      </a:r>
                    </a:p>
                    <a:p>
                      <a:pPr algn="ctr" fontAlgn="b"/>
                      <a:r>
                        <a:rPr lang="ru-RU" sz="10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Ремонтные работы (текущий ремонт) в отношении зданий домов культуры (и их филиалов).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1" name="Номер слайда 10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25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331" name="Rectangle 11"/>
          <p:cNvSpPr>
            <a:spLocks noChangeArrowheads="1"/>
          </p:cNvSpPr>
          <p:nvPr/>
        </p:nvSpPr>
        <p:spPr bwMode="auto">
          <a:xfrm>
            <a:off x="395536" y="1052736"/>
            <a:ext cx="8532948" cy="489364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ru-RU" sz="2400" b="1" dirty="0" smtClean="0"/>
              <a:t>Адрес: </a:t>
            </a:r>
          </a:p>
          <a:p>
            <a:pPr algn="r"/>
            <a:r>
              <a:rPr lang="ru-RU" dirty="0" smtClean="0"/>
              <a:t>175270, Новгородская область, г. Холм, пл. Победы, д.4</a:t>
            </a:r>
          </a:p>
          <a:p>
            <a:endParaRPr lang="ru-RU" b="1" dirty="0" smtClean="0"/>
          </a:p>
          <a:p>
            <a:r>
              <a:rPr lang="ru-RU" sz="2400" b="1" dirty="0" smtClean="0"/>
              <a:t>Телефон / факс:                                            </a:t>
            </a:r>
            <a:r>
              <a:rPr lang="ru-RU" dirty="0" smtClean="0"/>
              <a:t>(81654) 59-186</a:t>
            </a:r>
            <a:endParaRPr lang="en-US" dirty="0" smtClean="0"/>
          </a:p>
          <a:p>
            <a:endParaRPr lang="en-US" b="1" dirty="0" smtClean="0"/>
          </a:p>
          <a:p>
            <a:r>
              <a:rPr lang="en-US" sz="2400" b="1" dirty="0" smtClean="0"/>
              <a:t>E-mail:</a:t>
            </a:r>
            <a:r>
              <a:rPr lang="ru-RU" sz="2400" b="1" dirty="0" smtClean="0"/>
              <a:t>                                                              </a:t>
            </a:r>
            <a:r>
              <a:rPr lang="en-US" dirty="0" smtClean="0"/>
              <a:t>holmfin@mail.ru</a:t>
            </a:r>
            <a:endParaRPr lang="ru-RU" dirty="0" smtClean="0"/>
          </a:p>
          <a:p>
            <a:r>
              <a:rPr lang="ru-RU" dirty="0" smtClean="0"/>
              <a:t>                                                                                                  </a:t>
            </a:r>
            <a:endParaRPr lang="en-US" dirty="0" smtClean="0"/>
          </a:p>
          <a:p>
            <a:endParaRPr lang="ru-RU" b="1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z="2400" b="1" dirty="0" smtClean="0"/>
              <a:t>Страница в электронно-коммуникационной сети «Интернет»</a:t>
            </a:r>
            <a:r>
              <a:rPr lang="ru-RU" dirty="0" smtClean="0"/>
              <a:t> </a:t>
            </a:r>
            <a:r>
              <a:rPr lang="en-US" dirty="0"/>
              <a:t>http://www.holmadmin.net/vlast/komfin.html</a:t>
            </a:r>
            <a:endParaRPr lang="ru-RU" dirty="0" smtClean="0"/>
          </a:p>
          <a:p>
            <a:endParaRPr lang="ru-RU" dirty="0" smtClean="0"/>
          </a:p>
          <a:p>
            <a:r>
              <a:rPr lang="en-US" dirty="0" smtClean="0"/>
              <a:t/>
            </a:r>
            <a:br>
              <a:rPr lang="en-US" dirty="0" smtClean="0"/>
            </a:br>
            <a:endParaRPr lang="en-US" dirty="0" smtClean="0"/>
          </a:p>
          <a:p>
            <a:endParaRPr lang="ru-RU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" y="106935"/>
            <a:ext cx="9144000" cy="1411531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Комитет финансов Администрации Холмского муниципального района</a:t>
            </a:r>
          </a:p>
          <a:p>
            <a:pPr algn="ctr"/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26</a:t>
            </a:fld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79512" y="6309320"/>
            <a:ext cx="8784976" cy="324036"/>
          </a:xfrm>
          <a:prstGeom prst="rect">
            <a:avLst/>
          </a:prstGeom>
          <a:noFill/>
          <a:ln/>
        </p:spPr>
        <p:txBody>
          <a:bodyPr vert="horz" wrap="square" rtlCol="0" anchor="ctr">
            <a:noAutofit/>
          </a:bodyPr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©</a:t>
            </a:r>
            <a:r>
              <a:rPr lang="en-US" sz="1600" b="1" dirty="0" smtClean="0">
                <a:solidFill>
                  <a:schemeClr val="tx1"/>
                </a:solidFill>
              </a:rPr>
              <a:t> </a:t>
            </a:r>
            <a:r>
              <a:rPr lang="ru-RU" sz="1600" b="1" dirty="0" smtClean="0">
                <a:solidFill>
                  <a:schemeClr val="tx1"/>
                </a:solidFill>
              </a:rPr>
              <a:t>Комитет финансов Администрации Холмского муниципального района 2021г.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9811593"/>
              </p:ext>
            </p:extLst>
          </p:nvPr>
        </p:nvGraphicFramePr>
        <p:xfrm>
          <a:off x="153926" y="1128684"/>
          <a:ext cx="8846566" cy="5504673"/>
        </p:xfrm>
        <a:graphic>
          <a:graphicData uri="http://schemas.openxmlformats.org/drawingml/2006/table">
            <a:tbl>
              <a:tblPr/>
              <a:tblGrid>
                <a:gridCol w="5412677"/>
                <a:gridCol w="1142789"/>
                <a:gridCol w="1142789"/>
                <a:gridCol w="1148311"/>
              </a:tblGrid>
              <a:tr h="54273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показатель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2019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год отчет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2020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год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694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оценка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отчет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</a:tr>
              <a:tr h="10728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Численность постоянного населения (среднегодовая), тыс. человек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5,05</a:t>
                      </a:r>
                    </a:p>
                    <a:p>
                      <a:pPr algn="ctr" rtl="0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5,04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5,04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77143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Ввод в действие жилых домов,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кв.м.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491,0</a:t>
                      </a:r>
                    </a:p>
                    <a:p>
                      <a:pPr algn="ctr" rtl="0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411,0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411,0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72824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Среднемесячная заработная плата одного работника, тыс. рублей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26,5</a:t>
                      </a:r>
                    </a:p>
                    <a:p>
                      <a:pPr algn="ctr" rtl="0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28,1</a:t>
                      </a:r>
                    </a:p>
                    <a:p>
                      <a:pPr algn="ctr" rtl="0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28,1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69479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Величина прожиточного минимума, рублей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11280</a:t>
                      </a:r>
                    </a:p>
                    <a:p>
                      <a:pPr algn="ctr" rtl="0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11352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11352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600195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Уровень безработицы, %</a:t>
                      </a: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0,9</a:t>
                      </a:r>
                    </a:p>
                    <a:p>
                      <a:pPr algn="ctr" rtl="0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814" marR="5814" marT="581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Заголовок 1"/>
          <p:cNvSpPr txBox="1">
            <a:spLocks/>
          </p:cNvSpPr>
          <p:nvPr/>
        </p:nvSpPr>
        <p:spPr>
          <a:xfrm>
            <a:off x="0" y="0"/>
            <a:ext cx="9144000" cy="936104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24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800" b="1" dirty="0" smtClean="0">
                <a:ea typeface="+mj-ea"/>
                <a:cs typeface="+mj-cs"/>
              </a:rPr>
              <a:t>Основные показатели социально-экономического развития Холмского муниципального района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j-ea"/>
              <a:cs typeface="+mj-cs"/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3</a:t>
            </a:fld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35496" y="548680"/>
            <a:ext cx="1731264" cy="173126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8740140" y="551687"/>
            <a:ext cx="403859" cy="52120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002780" y="1313688"/>
            <a:ext cx="522731" cy="52120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graphicFrame>
        <p:nvGraphicFramePr>
          <p:cNvPr id="9" name="object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920839"/>
              </p:ext>
            </p:extLst>
          </p:nvPr>
        </p:nvGraphicFramePr>
        <p:xfrm>
          <a:off x="245172" y="2342514"/>
          <a:ext cx="8647308" cy="414954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56535"/>
                <a:gridCol w="1389969"/>
                <a:gridCol w="1450402"/>
                <a:gridCol w="1450402"/>
              </a:tblGrid>
              <a:tr h="480440">
                <a:tc>
                  <a:txBody>
                    <a:bodyPr/>
                    <a:lstStyle/>
                    <a:p>
                      <a:pPr marL="0" indent="0" algn="ctr"/>
                      <a:endParaRPr sz="1800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DE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утверждено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DE4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исполнено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B8CDE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Темп роста к 2020 году, % </a:t>
                      </a: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DE4"/>
                    </a:solidFill>
                  </a:tcPr>
                </a:tc>
              </a:tr>
              <a:tr h="44069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I.</a:t>
                      </a:r>
                      <a:r>
                        <a:rPr sz="1800" b="1" spc="-2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2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4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5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х</a:t>
                      </a:r>
                      <a:r>
                        <a:rPr sz="1800" b="1" spc="-2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ды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, </a:t>
                      </a:r>
                      <a:r>
                        <a:rPr sz="1800" b="1" spc="-5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с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е</a:t>
                      </a:r>
                      <a:r>
                        <a:rPr sz="1800" b="1" spc="-3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endParaRPr sz="1800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163461,0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164779,0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100,8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689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smtClean="0">
                          <a:latin typeface="+mn-lt"/>
                          <a:cs typeface="Arial"/>
                        </a:rPr>
                        <a:t>из</a:t>
                      </a:r>
                      <a:r>
                        <a:rPr sz="1800" spc="-2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spc="0" smtClean="0">
                          <a:latin typeface="+mn-lt"/>
                          <a:cs typeface="Arial"/>
                        </a:rPr>
                        <a:t>ни</a:t>
                      </a:r>
                      <a:r>
                        <a:rPr sz="1800" spc="-10" smtClean="0">
                          <a:latin typeface="+mn-lt"/>
                          <a:cs typeface="Arial"/>
                        </a:rPr>
                        <a:t>х</a:t>
                      </a:r>
                      <a:r>
                        <a:rPr sz="1800" spc="0" smtClean="0">
                          <a:latin typeface="+mn-lt"/>
                          <a:cs typeface="Arial"/>
                        </a:rPr>
                        <a:t>:</a:t>
                      </a:r>
                      <a:endParaRPr sz="180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/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1041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smtClean="0">
                          <a:latin typeface="+mn-lt"/>
                          <a:cs typeface="Arial"/>
                        </a:rPr>
                        <a:t>Н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а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л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овые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1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нен</a:t>
                      </a:r>
                      <a:r>
                        <a:rPr sz="1800" b="1" spc="-10" smtClean="0">
                          <a:latin typeface="+mn-lt"/>
                          <a:cs typeface="Arial"/>
                        </a:rPr>
                        <a:t>а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л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овые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5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55" smtClean="0">
                          <a:latin typeface="+mn-lt"/>
                          <a:cs typeface="Arial"/>
                        </a:rPr>
                        <a:t>х</a:t>
                      </a:r>
                      <a:r>
                        <a:rPr sz="1800" b="1" spc="-25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ды</a:t>
                      </a:r>
                      <a:endParaRPr sz="180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40054,5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42206,0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105,3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6071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smtClean="0">
                          <a:latin typeface="+mn-lt"/>
                          <a:cs typeface="Arial"/>
                        </a:rPr>
                        <a:t>Без</a:t>
                      </a:r>
                      <a:r>
                        <a:rPr sz="1800" b="1" spc="-30" smtClean="0"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-20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45" smtClean="0">
                          <a:latin typeface="+mn-lt"/>
                          <a:cs typeface="Arial"/>
                        </a:rPr>
                        <a:t>з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мездные</a:t>
                      </a:r>
                      <a:r>
                        <a:rPr sz="1800" b="1" spc="10" smtClean="0"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п</a:t>
                      </a:r>
                      <a:r>
                        <a:rPr sz="1800" b="1" spc="-15" smtClean="0"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с</a:t>
                      </a:r>
                      <a:r>
                        <a:rPr sz="1800" b="1" spc="10" smtClean="0"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-20" smtClean="0">
                          <a:latin typeface="+mn-lt"/>
                          <a:cs typeface="Arial"/>
                        </a:rPr>
                        <a:t>у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п</a:t>
                      </a:r>
                      <a:r>
                        <a:rPr sz="1800" b="1" spc="-25" smtClean="0">
                          <a:latin typeface="+mn-lt"/>
                          <a:cs typeface="Arial"/>
                        </a:rPr>
                        <a:t>л</a:t>
                      </a:r>
                      <a:r>
                        <a:rPr sz="1800" b="1" spc="0" smtClean="0">
                          <a:latin typeface="+mn-lt"/>
                          <a:cs typeface="Arial"/>
                        </a:rPr>
                        <a:t>ения</a:t>
                      </a:r>
                      <a:endParaRPr sz="180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123406,5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122572,9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latin typeface="+mn-lt"/>
                          <a:cs typeface="Arial"/>
                        </a:rPr>
                        <a:t>99,32</a:t>
                      </a:r>
                      <a:endParaRPr sz="1800" b="1" dirty="0"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563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II.</a:t>
                      </a:r>
                      <a:r>
                        <a:rPr sz="1800" b="1" spc="-2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-3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Р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а</a:t>
                      </a:r>
                      <a:r>
                        <a:rPr sz="1800" b="1" spc="-3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с</a:t>
                      </a:r>
                      <a:r>
                        <a:rPr sz="1800" b="1" spc="-5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х</a:t>
                      </a:r>
                      <a:r>
                        <a:rPr sz="1800" b="1" spc="-2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ы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, </a:t>
                      </a:r>
                      <a:r>
                        <a:rPr sz="1800" b="1" spc="-5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се</a:t>
                      </a:r>
                      <a:r>
                        <a:rPr sz="1800" b="1" spc="-3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г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endParaRPr sz="1800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170270,8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166868,2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98,00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0702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00000"/>
                        </a:lnSpc>
                      </a:pPr>
                      <a:r>
                        <a:rPr sz="1800" b="1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III.</a:t>
                      </a:r>
                      <a:r>
                        <a:rPr sz="1800" b="1" spc="-3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2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е</a:t>
                      </a:r>
                      <a:r>
                        <a:rPr sz="1800" b="1" spc="-3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иц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4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(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-), пр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4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-1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ц</a:t>
                      </a:r>
                      <a:r>
                        <a:rPr sz="1800" b="1" spc="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45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(+)</a:t>
                      </a:r>
                      <a:endParaRPr sz="1800">
                        <a:solidFill>
                          <a:srgbClr val="0070C0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-6809,7</a:t>
                      </a:r>
                      <a:endParaRPr sz="1800" b="1" dirty="0">
                        <a:solidFill>
                          <a:srgbClr val="0070C0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-2089,2</a:t>
                      </a:r>
                      <a:endParaRPr sz="1800" b="1" dirty="0">
                        <a:solidFill>
                          <a:srgbClr val="0070C0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-</a:t>
                      </a:r>
                      <a:endParaRPr sz="1800" b="1" dirty="0">
                        <a:solidFill>
                          <a:srgbClr val="0070C0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1776">
                <a:tc>
                  <a:txBody>
                    <a:bodyPr/>
                    <a:lstStyle/>
                    <a:p>
                      <a:pPr marL="0" marR="577215" indent="0" algn="l">
                        <a:lnSpc>
                          <a:spcPct val="100000"/>
                        </a:lnSpc>
                      </a:pPr>
                      <a:r>
                        <a:rPr sz="1800" b="1" spc="-5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V</a:t>
                      </a:r>
                      <a:r>
                        <a:rPr sz="1800" b="1" spc="5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I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.</a:t>
                      </a:r>
                      <a:r>
                        <a:rPr sz="1800" b="1" spc="-2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Ис</a:t>
                      </a:r>
                      <a:r>
                        <a:rPr sz="1800" b="1" spc="-6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т</a:t>
                      </a:r>
                      <a:r>
                        <a:rPr sz="1800" b="1" spc="-4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чни</a:t>
                      </a:r>
                      <a:r>
                        <a:rPr sz="1800" b="1" spc="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к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45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-4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инанс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р</a:t>
                      </a:r>
                      <a:r>
                        <a:rPr sz="1800" b="1" spc="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о</a:t>
                      </a:r>
                      <a:r>
                        <a:rPr sz="1800" b="1" spc="-1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в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ания</a:t>
                      </a:r>
                      <a:r>
                        <a:rPr sz="1800" b="1" spc="0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 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д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е</a:t>
                      </a:r>
                      <a:r>
                        <a:rPr sz="1800" b="1" spc="-4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ф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-1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ц</a:t>
                      </a:r>
                      <a:r>
                        <a:rPr sz="1800" b="1" spc="5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и</a:t>
                      </a:r>
                      <a:r>
                        <a:rPr sz="1800" b="1" spc="0" dirty="0" err="1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та</a:t>
                      </a:r>
                      <a:endParaRPr sz="1800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-6809,7</a:t>
                      </a:r>
                      <a:endParaRPr sz="1800" b="1" dirty="0">
                        <a:solidFill>
                          <a:srgbClr val="0070C0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>
                      <a:solidFill>
                        <a:srgbClr val="000000"/>
                      </a:solidFill>
                      <a:prstDash val="soli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70C0"/>
                          </a:solidFill>
                          <a:latin typeface="+mn-lt"/>
                          <a:cs typeface="Arial"/>
                        </a:rPr>
                        <a:t>-2089,2</a:t>
                      </a:r>
                      <a:endParaRPr sz="1800" b="1" dirty="0">
                        <a:solidFill>
                          <a:srgbClr val="0070C0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>
                      <a:solidFill>
                        <a:srgbClr val="000000"/>
                      </a:solidFill>
                      <a:prstDash val="soli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00000"/>
                        </a:lnSpc>
                      </a:pPr>
                      <a:r>
                        <a:rPr lang="ru-RU" sz="1800" b="1" dirty="0" smtClean="0">
                          <a:solidFill>
                            <a:srgbClr val="009A46"/>
                          </a:solidFill>
                          <a:latin typeface="+mn-lt"/>
                          <a:cs typeface="Arial"/>
                        </a:rPr>
                        <a:t>-</a:t>
                      </a:r>
                      <a:endParaRPr sz="1800" b="1" dirty="0">
                        <a:solidFill>
                          <a:srgbClr val="009A46"/>
                        </a:solidFill>
                        <a:latin typeface="+mn-lt"/>
                        <a:cs typeface="Arial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1" name="Заголовок 1"/>
          <p:cNvSpPr txBox="1">
            <a:spLocks/>
          </p:cNvSpPr>
          <p:nvPr/>
        </p:nvSpPr>
        <p:spPr>
          <a:xfrm>
            <a:off x="0" y="0"/>
            <a:ext cx="9144000" cy="936104"/>
          </a:xfrm>
          <a:prstGeom prst="rect">
            <a:avLst/>
          </a:prstGeom>
          <a:effectLst>
            <a:outerShdw blurRad="25400" dist="25400" dir="2700000" algn="tl" rotWithShape="0">
              <a:prstClr val="black">
                <a:alpha val="40000"/>
              </a:prstClr>
            </a:outerShdw>
          </a:effectLst>
        </p:spPr>
        <p:txBody>
          <a:bodyPr>
            <a:noAutofit/>
          </a:bodyPr>
          <a:lstStyle/>
          <a:p>
            <a:pPr marR="0" algn="ctr">
              <a:lnSpc>
                <a:spcPts val="2400"/>
              </a:lnSpc>
            </a:pPr>
            <a:r>
              <a:rPr lang="ru-RU" sz="2800" b="1" spc="-15" dirty="0" smtClean="0">
                <a:cs typeface="Trebuchet MS"/>
              </a:rPr>
              <a:t>Ос</a:t>
            </a:r>
            <a:r>
              <a:rPr lang="ru-RU" sz="2800" b="1" spc="-25" dirty="0" smtClean="0">
                <a:cs typeface="Trebuchet MS"/>
              </a:rPr>
              <a:t>н</a:t>
            </a:r>
            <a:r>
              <a:rPr lang="ru-RU" sz="2800" b="1" spc="-15" dirty="0" smtClean="0">
                <a:cs typeface="Trebuchet MS"/>
              </a:rPr>
              <a:t>овн</a:t>
            </a:r>
            <a:r>
              <a:rPr lang="ru-RU" sz="2800" b="1" spc="-30" dirty="0" smtClean="0">
                <a:cs typeface="Trebuchet MS"/>
              </a:rPr>
              <a:t>ы</a:t>
            </a:r>
            <a:r>
              <a:rPr lang="ru-RU" sz="2800" b="1" spc="-15" dirty="0" smtClean="0">
                <a:cs typeface="Trebuchet MS"/>
              </a:rPr>
              <a:t>е</a:t>
            </a:r>
            <a:r>
              <a:rPr lang="ru-RU" sz="2800" b="1" spc="15" dirty="0" smtClean="0">
                <a:cs typeface="Trebuchet MS"/>
              </a:rPr>
              <a:t>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показатели исполнения  бюджета муниципального района в 2020 году</a:t>
            </a:r>
            <a:endParaRPr lang="ru-RU" sz="2800" b="1" spc="-15" dirty="0" smtClean="0">
              <a:cs typeface="Trebuchet MS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356207" y="1844824"/>
            <a:ext cx="17877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R="331470" algn="r">
              <a:lnSpc>
                <a:spcPct val="100000"/>
              </a:lnSpc>
            </a:pPr>
            <a:r>
              <a:rPr lang="ru-RU" spc="-10" dirty="0" smtClean="0">
                <a:cs typeface="Arial"/>
              </a:rPr>
              <a:t>(тыс.</a:t>
            </a:r>
            <a:r>
              <a:rPr lang="ru-RU" spc="20" dirty="0" smtClean="0">
                <a:cs typeface="Arial"/>
              </a:rPr>
              <a:t> </a:t>
            </a:r>
            <a:r>
              <a:rPr lang="ru-RU" spc="-25" dirty="0" smtClean="0">
                <a:cs typeface="Arial"/>
              </a:rPr>
              <a:t>р</a:t>
            </a:r>
            <a:r>
              <a:rPr lang="ru-RU" spc="-20" dirty="0" smtClean="0">
                <a:cs typeface="Arial"/>
              </a:rPr>
              <a:t>у</a:t>
            </a:r>
            <a:r>
              <a:rPr lang="ru-RU" spc="-85" dirty="0" smtClean="0">
                <a:cs typeface="Arial"/>
              </a:rPr>
              <a:t>б</a:t>
            </a:r>
            <a:r>
              <a:rPr lang="ru-RU" spc="-10" dirty="0" smtClean="0">
                <a:cs typeface="Arial"/>
              </a:rPr>
              <a:t>лей)</a:t>
            </a:r>
            <a:endParaRPr lang="ru-RU" dirty="0">
              <a:cs typeface="Arial"/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318158"/>
          </a:xfrm>
        </p:spPr>
        <p:txBody>
          <a:bodyPr>
            <a:noAutofit/>
          </a:bodyPr>
          <a:lstStyle/>
          <a:p>
            <a:r>
              <a:rPr lang="ru-RU" sz="3200" b="1" dirty="0"/>
              <a:t>Основные показатели исполнения  бюджета муниципального района по годам, тыс. рублей</a:t>
            </a:r>
            <a:br>
              <a:rPr lang="ru-RU" sz="3200" b="1" dirty="0"/>
            </a:br>
            <a:endParaRPr lang="ru-RU" sz="3200" b="1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5</a:t>
            </a:fld>
            <a:endParaRPr lang="ru-RU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90037333"/>
              </p:ext>
            </p:extLst>
          </p:nvPr>
        </p:nvGraphicFramePr>
        <p:xfrm>
          <a:off x="503548" y="1520788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6380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/>
          <p:cNvSpPr/>
          <p:nvPr/>
        </p:nvSpPr>
        <p:spPr>
          <a:xfrm>
            <a:off x="0" y="1"/>
            <a:ext cx="9144000" cy="980644"/>
          </a:xfrm>
          <a:prstGeom prst="rect">
            <a:avLst/>
          </a:prstGeom>
        </p:spPr>
        <p:txBody>
          <a:bodyPr wrap="square" tIns="72000">
            <a:spAutoFit/>
          </a:bodyPr>
          <a:lstStyle/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Исполнение доходной части  муниципального бюджета</a:t>
            </a:r>
          </a:p>
          <a:p>
            <a:pPr algn="ctr" fontAlgn="b"/>
            <a:r>
              <a:rPr lang="ru-RU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 2020 год, тыс.рублей</a:t>
            </a:r>
            <a:endParaRPr lang="ru-RU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5191531"/>
              </p:ext>
            </p:extLst>
          </p:nvPr>
        </p:nvGraphicFramePr>
        <p:xfrm>
          <a:off x="107504" y="1031606"/>
          <a:ext cx="8856984" cy="5756590"/>
        </p:xfrm>
        <a:graphic>
          <a:graphicData uri="http://schemas.openxmlformats.org/drawingml/2006/table">
            <a:tbl>
              <a:tblPr/>
              <a:tblGrid>
                <a:gridCol w="4841223"/>
                <a:gridCol w="1182419"/>
                <a:gridCol w="1338586"/>
                <a:gridCol w="1494756"/>
              </a:tblGrid>
              <a:tr h="62885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Показатель</a:t>
                      </a: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 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smtClean="0">
                          <a:solidFill>
                            <a:srgbClr val="000000"/>
                          </a:solidFill>
                          <a:latin typeface="+mn-lt"/>
                        </a:rPr>
                        <a:t>утверждено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исполнено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% исполнения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2885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Налоговые доходы,</a:t>
                      </a:r>
                      <a:b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в том числе: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40054,5</a:t>
                      </a:r>
                      <a:endParaRPr lang="ru-RU" sz="1600" b="1" dirty="0"/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42206,0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105,3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Налог на доходы физических лиц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30136,4</a:t>
                      </a:r>
                      <a:endParaRPr lang="ru-RU" sz="1600" dirty="0"/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31786,5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105,4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Акцизы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732,4</a:t>
                      </a:r>
                      <a:endParaRPr lang="ru-RU" sz="1600" dirty="0"/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655,1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89,4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Налоги на совокупный доход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7973,0</a:t>
                      </a:r>
                      <a:endParaRPr lang="ru-RU" sz="1600" dirty="0"/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8270,0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103,7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Государственная пошлина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273,0</a:t>
                      </a:r>
                      <a:endParaRPr lang="ru-RU" sz="1600" dirty="0"/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276,5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101,2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Неналоговые доходы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939,7</a:t>
                      </a:r>
                      <a:endParaRPr lang="ru-RU" sz="1600" b="1" dirty="0"/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1217,7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129,5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628854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Безвозмездные поступления,</a:t>
                      </a:r>
                      <a:b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</a:br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в том числе: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123406,5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122572,9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99,3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дотации 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46025,0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46025,0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100,0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субсидии 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15794,6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15517,5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98,24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+mn-lt"/>
                        </a:rPr>
                        <a:t>субвенции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54429,3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54207,9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99,5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Иные межбюджетные трансферты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7161,7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6826,6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95,32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19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Возврат остатков субсидий, субвенций и иных межбюджетных трансфертов, имеющих целевое назначение, прошлых лет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641"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>
                          <a:solidFill>
                            <a:srgbClr val="000000"/>
                          </a:solidFill>
                          <a:latin typeface="+mn-lt"/>
                        </a:rPr>
                        <a:t>ДОХОДЫ ВСЕГО:</a:t>
                      </a: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163461,0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164779,0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600" b="1" i="0" u="none" strike="noStrike" dirty="0" smtClean="0">
                          <a:solidFill>
                            <a:srgbClr val="000000"/>
                          </a:solidFill>
                          <a:latin typeface="+mn-lt"/>
                        </a:rPr>
                        <a:t>100,8</a:t>
                      </a:r>
                      <a:endParaRPr lang="ru-RU" sz="1600" b="1" i="0" u="none" strike="noStrike" dirty="0">
                        <a:solidFill>
                          <a:srgbClr val="000000"/>
                        </a:solidFill>
                        <a:latin typeface="+mn-lt"/>
                      </a:endParaRPr>
                    </a:p>
                  </a:txBody>
                  <a:tcPr marL="8414" marR="8414" marT="8414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7004062" y="6671220"/>
            <a:ext cx="2133600" cy="188640"/>
          </a:xfrm>
        </p:spPr>
        <p:txBody>
          <a:bodyPr/>
          <a:lstStyle/>
          <a:p>
            <a:fld id="{3ADE15F3-8BD0-4E72-8BAC-1566A884398B}" type="slidenum">
              <a:rPr lang="ru-RU" smtClean="0"/>
              <a:pPr/>
              <a:t>6</a:t>
            </a:fld>
            <a:endParaRPr lang="ru-RU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Динамика </a:t>
            </a:r>
            <a:r>
              <a:rPr lang="ru-RU" sz="4000" b="1" dirty="0"/>
              <a:t>доходов бюджета муниципального района, тыс. рублей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7</a:t>
            </a:fld>
            <a:endParaRPr lang="ru-RU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306530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03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95536" y="116632"/>
            <a:ext cx="8291264" cy="1301006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/>
            </a:r>
            <a:b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Налоговые 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и неналоговые доходы  бюджета муниципального района в 2020 году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/>
            </a:r>
            <a:b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</a:b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31540" y="1340768"/>
            <a:ext cx="4065848" cy="834107"/>
          </a:xfrm>
        </p:spPr>
        <p:txBody>
          <a:bodyPr>
            <a:normAutofit fontScale="92500" lnSpcReduction="20000"/>
          </a:bodyPr>
          <a:lstStyle/>
          <a:p>
            <a:endParaRPr lang="ru-RU" sz="1400" dirty="0" smtClean="0"/>
          </a:p>
          <a:p>
            <a:r>
              <a:rPr lang="ru-RU" sz="1400" dirty="0" smtClean="0">
                <a:solidFill>
                  <a:schemeClr val="accent2"/>
                </a:solidFill>
              </a:rPr>
              <a:t>Динамика </a:t>
            </a:r>
            <a:r>
              <a:rPr lang="ru-RU" sz="1400" dirty="0">
                <a:solidFill>
                  <a:schemeClr val="accent2"/>
                </a:solidFill>
              </a:rPr>
              <a:t>поступлений по налоговым и неналоговым доходам муниципального бюджета с </a:t>
            </a:r>
            <a:r>
              <a:rPr lang="ru-RU" sz="1400" dirty="0" smtClean="0">
                <a:solidFill>
                  <a:schemeClr val="accent2"/>
                </a:solidFill>
              </a:rPr>
              <a:t>2018 </a:t>
            </a:r>
            <a:r>
              <a:rPr lang="ru-RU" sz="1400" dirty="0">
                <a:solidFill>
                  <a:schemeClr val="accent2"/>
                </a:solidFill>
              </a:rPr>
              <a:t>года (тыс</a:t>
            </a:r>
            <a:r>
              <a:rPr lang="ru-RU" sz="1400" dirty="0" smtClean="0">
                <a:solidFill>
                  <a:schemeClr val="accent2"/>
                </a:solidFill>
              </a:rPr>
              <a:t>. рублей</a:t>
            </a:r>
            <a:r>
              <a:rPr lang="ru-RU" sz="1400" dirty="0">
                <a:solidFill>
                  <a:schemeClr val="accent2"/>
                </a:solidFill>
              </a:rPr>
              <a:t>)</a:t>
            </a:r>
          </a:p>
          <a:p>
            <a:endParaRPr lang="ru-RU" sz="1400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>
          <a:xfrm>
            <a:off x="4645025" y="1232756"/>
            <a:ext cx="4067435" cy="942119"/>
          </a:xfrm>
        </p:spPr>
        <p:txBody>
          <a:bodyPr>
            <a:normAutofit fontScale="92500" lnSpcReduction="20000"/>
          </a:bodyPr>
          <a:lstStyle/>
          <a:p>
            <a:endParaRPr lang="ru-RU" sz="1400" dirty="0">
              <a:latin typeface="Calibri" pitchFamily="34" charset="0"/>
            </a:endParaRPr>
          </a:p>
          <a:p>
            <a:r>
              <a:rPr lang="ru-RU" sz="1400" dirty="0" smtClean="0">
                <a:solidFill>
                  <a:schemeClr val="accent2"/>
                </a:solidFill>
                <a:latin typeface="Calibri" pitchFamily="34" charset="0"/>
              </a:rPr>
              <a:t>Структура </a:t>
            </a:r>
            <a:r>
              <a:rPr lang="ru-RU" sz="1400" dirty="0">
                <a:solidFill>
                  <a:schemeClr val="accent2"/>
                </a:solidFill>
                <a:latin typeface="Calibri" pitchFamily="34" charset="0"/>
              </a:rPr>
              <a:t>налоговых и неналоговых доходов муниципального бюджета за </a:t>
            </a:r>
            <a:r>
              <a:rPr lang="ru-RU" sz="1400" dirty="0" smtClean="0">
                <a:solidFill>
                  <a:schemeClr val="accent2"/>
                </a:solidFill>
                <a:latin typeface="Calibri" pitchFamily="34" charset="0"/>
              </a:rPr>
              <a:t>2020 </a:t>
            </a:r>
            <a:r>
              <a:rPr lang="ru-RU" sz="1400" dirty="0">
                <a:solidFill>
                  <a:schemeClr val="accent2"/>
                </a:solidFill>
                <a:latin typeface="Calibri" pitchFamily="34" charset="0"/>
              </a:rPr>
              <a:t>год в разрезе доходных источников (тыс</a:t>
            </a:r>
            <a:r>
              <a:rPr lang="ru-RU" sz="1400" dirty="0" smtClean="0">
                <a:solidFill>
                  <a:schemeClr val="accent2"/>
                </a:solidFill>
                <a:latin typeface="Calibri" pitchFamily="34" charset="0"/>
              </a:rPr>
              <a:t>. рублей</a:t>
            </a:r>
            <a:r>
              <a:rPr lang="ru-RU" sz="1400" dirty="0">
                <a:solidFill>
                  <a:schemeClr val="accent2"/>
                </a:solidFill>
                <a:latin typeface="Calibri" pitchFamily="34" charset="0"/>
              </a:rPr>
              <a:t>, % в общей сумме доходов)</a:t>
            </a:r>
          </a:p>
          <a:p>
            <a:endParaRPr lang="ru-RU" sz="14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8</a:t>
            </a:fld>
            <a:endParaRPr lang="ru-RU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981822517"/>
              </p:ext>
            </p:extLst>
          </p:nvPr>
        </p:nvGraphicFramePr>
        <p:xfrm>
          <a:off x="395288" y="2174875"/>
          <a:ext cx="4102100" cy="424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Объект 8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564277781"/>
              </p:ext>
            </p:extLst>
          </p:nvPr>
        </p:nvGraphicFramePr>
        <p:xfrm>
          <a:off x="4499992" y="2204864"/>
          <a:ext cx="4043362" cy="4241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79012509"/>
              </p:ext>
            </p:extLst>
          </p:nvPr>
        </p:nvGraphicFramePr>
        <p:xfrm>
          <a:off x="3779912" y="2312876"/>
          <a:ext cx="5363691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9238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ChangeArrowheads="1"/>
          </p:cNvSpPr>
          <p:nvPr/>
        </p:nvSpPr>
        <p:spPr bwMode="auto">
          <a:xfrm>
            <a:off x="0" y="0"/>
            <a:ext cx="9144001" cy="63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t" anchorCtr="0"/>
          <a:lstStyle/>
          <a:p>
            <a:pPr algn="ctr"/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Основные направления расходов муниципального бюджета</a:t>
            </a:r>
            <a:r>
              <a:rPr lang="en-US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 </a:t>
            </a:r>
            <a:r>
              <a:rPr lang="ru-RU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в 2019 году, тыс. рублей</a:t>
            </a:r>
            <a:endParaRPr lang="ru-RU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14447" y="5583267"/>
            <a:ext cx="33691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latin typeface="Calibri" pitchFamily="34" charset="0"/>
              </a:rPr>
              <a:t>Всего – 197363,6 тыс. рублей</a:t>
            </a:r>
            <a:endParaRPr lang="ru-RU" b="1" dirty="0">
              <a:latin typeface="Calibri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285830" y="6027003"/>
            <a:ext cx="5609138" cy="830997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  <a:alpha val="7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 cap="flat">
            <a:noFill/>
            <a:round/>
          </a:ln>
          <a:scene3d>
            <a:camera prst="orthographicFront"/>
            <a:lightRig rig="threePt" dir="t"/>
          </a:scene3d>
          <a:sp3d prstMaterial="matte">
            <a:bevelT prst="convex"/>
          </a:sp3d>
        </p:spPr>
        <p:txBody>
          <a:bodyPr wrap="square" rtlCol="0">
            <a:spAutoFit/>
          </a:bodyPr>
          <a:lstStyle/>
          <a:p>
            <a:r>
              <a:rPr lang="ru-RU" sz="1600" b="1" dirty="0" smtClean="0">
                <a:latin typeface="Calibri" pitchFamily="34" charset="0"/>
              </a:rPr>
              <a:t>Процент</a:t>
            </a:r>
            <a:r>
              <a:rPr lang="en-US" sz="1600" b="1" dirty="0" smtClean="0">
                <a:latin typeface="Calibri" pitchFamily="34" charset="0"/>
              </a:rPr>
              <a:t> </a:t>
            </a:r>
            <a:r>
              <a:rPr lang="ru-RU" sz="1600" b="1" dirty="0" smtClean="0">
                <a:latin typeface="Calibri" pitchFamily="34" charset="0"/>
              </a:rPr>
              <a:t>исполнения:	Холмский муниципальный район – 98,2%</a:t>
            </a:r>
          </a:p>
          <a:p>
            <a:r>
              <a:rPr lang="ru-RU" sz="1600" b="1" dirty="0" smtClean="0">
                <a:latin typeface="Calibri" pitchFamily="34" charset="0"/>
              </a:rPr>
              <a:t>			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DE15F3-8BD0-4E72-8BAC-1566A884398B}" type="slidenum">
              <a:rPr lang="ru-RU" smtClean="0"/>
              <a:pPr/>
              <a:t>9</a:t>
            </a:fld>
            <a:endParaRPr lang="ru-RU"/>
          </a:p>
        </p:txBody>
      </p:sp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7682464"/>
              </p:ext>
            </p:extLst>
          </p:nvPr>
        </p:nvGraphicFramePr>
        <p:xfrm>
          <a:off x="431540" y="-171400"/>
          <a:ext cx="8534399" cy="71818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  <a:ln/>
      </a:spPr>
      <a:bodyPr vert="horz" anchor="ctr">
        <a:noAutofit/>
      </a:bodyPr>
      <a:lstStyle>
        <a:defPPr algn="ctr">
          <a:defRPr sz="1800" b="1" dirty="0" smtClean="0">
            <a:solidFill>
              <a:schemeClr val="tx1"/>
            </a:solidFill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6672</TotalTime>
  <Words>2786</Words>
  <Application>Microsoft Office PowerPoint</Application>
  <PresentationFormat>Экран (4:3)</PresentationFormat>
  <Paragraphs>693</Paragraphs>
  <Slides>26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Основные показатели исполнения  бюджета муниципального района по годам, тыс. рублей </vt:lpstr>
      <vt:lpstr>Презентация PowerPoint</vt:lpstr>
      <vt:lpstr> Динамика доходов бюджета муниципального района, тыс. рублей </vt:lpstr>
      <vt:lpstr> Налоговые и неналоговые доходы  бюджета муниципального района в 2020 году </vt:lpstr>
      <vt:lpstr>Презентация PowerPoint</vt:lpstr>
      <vt:lpstr>Основные направления расходов муниципального бюджета  в 2020 году, руб. тыс рублей</vt:lpstr>
      <vt:lpstr>Всего - 166 868,2 тыс. руб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Давыдов Сергей Игоревич</dc:creator>
  <cp:lastModifiedBy>Пользователь Windows</cp:lastModifiedBy>
  <cp:revision>671</cp:revision>
  <cp:lastPrinted>2019-03-22T07:30:11Z</cp:lastPrinted>
  <dcterms:created xsi:type="dcterms:W3CDTF">2013-11-11T10:07:08Z</dcterms:created>
  <dcterms:modified xsi:type="dcterms:W3CDTF">2021-03-30T07:17:10Z</dcterms:modified>
</cp:coreProperties>
</file>