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2" r:id="rId2"/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2" r:id="rId14"/>
    <p:sldId id="423" r:id="rId15"/>
    <p:sldId id="425" r:id="rId16"/>
    <p:sldId id="426" r:id="rId17"/>
    <p:sldId id="427" r:id="rId18"/>
    <p:sldId id="428" r:id="rId19"/>
    <p:sldId id="429" r:id="rId20"/>
    <p:sldId id="430" r:id="rId21"/>
    <p:sldId id="433" r:id="rId22"/>
    <p:sldId id="445" r:id="rId23"/>
    <p:sldId id="437" r:id="rId24"/>
    <p:sldId id="435" r:id="rId25"/>
    <p:sldId id="464" r:id="rId26"/>
    <p:sldId id="465" r:id="rId27"/>
    <p:sldId id="467" r:id="rId28"/>
    <p:sldId id="468" r:id="rId29"/>
    <p:sldId id="469" r:id="rId30"/>
    <p:sldId id="443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E9D"/>
    <a:srgbClr val="A4E9F2"/>
    <a:srgbClr val="F2EAD6"/>
    <a:srgbClr val="FAF8F0"/>
    <a:srgbClr val="F9F6EB"/>
    <a:srgbClr val="9D6E61"/>
    <a:srgbClr val="A17367"/>
    <a:srgbClr val="FFC901"/>
    <a:srgbClr val="FDD903"/>
    <a:srgbClr val="FEE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1069" autoAdjust="0"/>
  </p:normalViewPr>
  <p:slideViewPr>
    <p:cSldViewPr>
      <p:cViewPr>
        <p:scale>
          <a:sx n="80" d="100"/>
          <a:sy n="80" d="100"/>
        </p:scale>
        <p:origin x="-2766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034" y="-102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0%20&#1075;&#1086;&#1076;&#1072;\&#1088;&#1040;&#1047;&#1044;&#1045;&#1051;,&#1055;&#1054;&#1044;&#1056;&#1040;&#1047;&#1044;&#1045;&#105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-komfin\!&#1089;&#1077;&#1082;&#1088;&#1077;&#1090;&#1072;&#1088;&#1100;\!&#1052;&#1086;&#1080;%20&#1044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1%20&#1075;&#1086;&#1076;\&#1050;&#1085;&#1080;&#1075;&#1072;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47;&#1072;&#1081;&#1094;&#1077;&#1074;&#1072;%20&#1051;.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18%20&#1075;&#1086;&#1076;&#1072;\&#1044;&#1086;&#1093;&#1086;&#1076;&#1099;%202018%20&#1074;%20&#1069;&#1083;.&#1074;&#1080;&#1076;&#107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-komfin\!&#1089;&#1077;&#1082;&#1088;&#1077;&#1090;&#1072;&#1088;&#1100;\!&#1052;&#1086;&#1080;%20&#1044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1%20&#1075;&#1086;&#1076;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19%20&#1075;&#1086;&#1076;&#1072;\&#1086;&#1078;&#1080;&#1076;&#1072;&#1077;&#1084;&#1086;&#1077;%20&#1080;&#1089;&#1087;&#1086;&#1083;&#1085;&#1077;&#1085;&#1080;&#1077;2018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0%20&#1075;&#1086;&#1076;&#1072;\&#1076;&#1072;&#1085;&#1085;&#1099;&#1077;%20&#1076;&#1083;&#1103;%20&#1073;&#1102;&#1076;&#1078;&#1077;&#1090;&#1072;%20&#1076;&#1083;&#1103;%20&#1075;&#1088;&#1072;&#1078;&#1076;&#1072;&#108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-komfin\!&#1089;&#1077;&#1082;&#1088;&#1077;&#1090;&#1072;&#1088;&#1100;\!&#1052;&#1086;&#1080;%20&#1044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1%20&#1075;&#1086;&#1076;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-komfin\!&#1089;&#1077;&#1082;&#1088;&#1077;&#1090;&#1072;&#1088;&#1100;\!&#1052;&#1086;&#1080;%20&#1044;&#1086;&#1082;&#1091;&#1084;&#1077;&#1085;&#1090;&#1099;\&#1055;&#1056;&#1054;&#1045;&#1050;&#1058;&#1067;%20&#1044;&#1059;&#1052;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21%20&#1075;&#1086;&#1076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hPercent val="10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444444444444442E-2"/>
          <c:y val="0"/>
          <c:w val="0.80882086614173232"/>
          <c:h val="0.93691235058238576"/>
        </c:manualLayout>
      </c:layout>
      <c:pie3DChart>
        <c:varyColors val="1"/>
        <c:ser>
          <c:idx val="1"/>
          <c:order val="1"/>
          <c:explosion val="25"/>
          <c:cat>
            <c:strRef>
              <c:f>Лист1!$B$7:$B$16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Аренда земли</c:v>
                </c:pt>
                <c:pt idx="5">
                  <c:v>Арендная плата за имущество</c:v>
                </c:pt>
                <c:pt idx="6">
                  <c:v>Штрафы</c:v>
                </c:pt>
                <c:pt idx="7">
                  <c:v>Платежи  при пользовании природными ресурсами</c:v>
                </c:pt>
                <c:pt idx="8">
                  <c:v> Доходы от реализации имущества</c:v>
                </c:pt>
              </c:strCache>
            </c:strRef>
          </c:cat>
          <c:val>
            <c:numRef>
              <c:f>Лист1!$D$7:$D$16</c:f>
            </c:numRef>
          </c:val>
        </c:ser>
        <c:ser>
          <c:idx val="0"/>
          <c:order val="0"/>
          <c:explosion val="25"/>
          <c:cat>
            <c:strRef>
              <c:f>Лист1!$B$7:$B$16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Аренда земли</c:v>
                </c:pt>
                <c:pt idx="5">
                  <c:v>Арендная плата за имущество</c:v>
                </c:pt>
                <c:pt idx="6">
                  <c:v>Штрафы</c:v>
                </c:pt>
                <c:pt idx="7">
                  <c:v>Платежи  при пользовании природными ресурсами</c:v>
                </c:pt>
                <c:pt idx="8">
                  <c:v> Доходы от реализации имущества</c:v>
                </c:pt>
              </c:strCache>
            </c:strRef>
          </c:cat>
          <c:val>
            <c:numRef>
              <c:f>Лист1!$C$7:$C$16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3"/>
          <c:order val="3"/>
          <c:explosion val="25"/>
          <c:cat>
            <c:strRef>
              <c:f>Документ!$A$6:$D$505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Документ!$H$6:$H$505</c:f>
            </c:numRef>
          </c:val>
        </c:ser>
        <c:ser>
          <c:idx val="2"/>
          <c:order val="2"/>
          <c:explosion val="25"/>
          <c:cat>
            <c:strRef>
              <c:f>Документ!$A$6:$D$505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Документ!$G$6:$G$505</c:f>
            </c:numRef>
          </c:val>
        </c:ser>
        <c:ser>
          <c:idx val="1"/>
          <c:order val="1"/>
          <c:explosion val="25"/>
          <c:cat>
            <c:strRef>
              <c:f>Документ!$A$6:$D$505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Документ!$F$6:$F$505</c:f>
            </c:numRef>
          </c:val>
        </c:ser>
        <c:ser>
          <c:idx val="0"/>
          <c:order val="0"/>
          <c:explosion val="25"/>
          <c:cat>
            <c:strRef>
              <c:f>Документ!$A$6:$D$505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Документ!$E$6:$E$505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7036449355089579E-2"/>
          <c:y val="0.37716155190612799"/>
          <c:w val="0.88592710128982088"/>
          <c:h val="0.327059835872288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Лист3!$K$3</c:f>
              <c:strCache>
                <c:ptCount val="1"/>
                <c:pt idx="0">
                  <c:v>173489,5</c:v>
                </c:pt>
              </c:strCache>
            </c:strRef>
          </c:tx>
          <c:invertIfNegative val="0"/>
          <c:cat>
            <c:strRef>
              <c:f>Лист3!$K$2:$L$2</c:f>
              <c:strCache>
                <c:ptCount val="2"/>
                <c:pt idx="0">
                  <c:v>ожидаемое</c:v>
                </c:pt>
                <c:pt idx="1">
                  <c:v>2021</c:v>
                </c:pt>
              </c:strCache>
            </c:strRef>
          </c:cat>
          <c:val>
            <c:numRef>
              <c:f>Лист3!$K$2:$L$2</c:f>
              <c:numCache>
                <c:formatCode>General</c:formatCode>
                <c:ptCount val="2"/>
                <c:pt idx="0">
                  <c:v>0</c:v>
                </c:pt>
                <c:pt idx="1">
                  <c:v>2021</c:v>
                </c:pt>
              </c:numCache>
            </c:numRef>
          </c:val>
        </c:ser>
        <c:ser>
          <c:idx val="1"/>
          <c:order val="1"/>
          <c:tx>
            <c:strRef>
              <c:f>Лист3!$L$3</c:f>
              <c:strCache>
                <c:ptCount val="1"/>
                <c:pt idx="0">
                  <c:v>173680,1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Лист3!$K$2:$L$2</c:f>
              <c:strCache>
                <c:ptCount val="2"/>
                <c:pt idx="0">
                  <c:v>ожидаемое</c:v>
                </c:pt>
                <c:pt idx="1">
                  <c:v>2021</c:v>
                </c:pt>
              </c:strCache>
            </c:strRef>
          </c:cat>
          <c:val>
            <c:numRef>
              <c:f>Лист3!$K$3:$L$3</c:f>
              <c:numCache>
                <c:formatCode>General</c:formatCode>
                <c:ptCount val="2"/>
                <c:pt idx="0">
                  <c:v>173489.5</c:v>
                </c:pt>
                <c:pt idx="1">
                  <c:v>173680.1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723072"/>
        <c:axId val="68724608"/>
      </c:barChart>
      <c:catAx>
        <c:axId val="68723072"/>
        <c:scaling>
          <c:orientation val="minMax"/>
        </c:scaling>
        <c:delete val="0"/>
        <c:axPos val="b"/>
        <c:majorTickMark val="out"/>
        <c:minorTickMark val="none"/>
        <c:tickLblPos val="nextTo"/>
        <c:crossAx val="68724608"/>
        <c:crosses val="autoZero"/>
        <c:auto val="1"/>
        <c:lblAlgn val="ctr"/>
        <c:lblOffset val="100"/>
        <c:noMultiLvlLbl val="0"/>
      </c:catAx>
      <c:valAx>
        <c:axId val="6872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723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97181607595575"/>
          <c:y val="0"/>
          <c:w val="0.84590223099361106"/>
          <c:h val="1"/>
        </c:manualLayout>
      </c:layout>
      <c:pie3DChart>
        <c:varyColors val="1"/>
        <c:ser>
          <c:idx val="0"/>
          <c:order val="0"/>
          <c:tx>
            <c:strRef>
              <c:f>Лист4!$C$3</c:f>
              <c:strCache>
                <c:ptCount val="1"/>
                <c:pt idx="0">
                  <c:v>расходы за 2022г</c:v>
                </c:pt>
              </c:strCache>
            </c:strRef>
          </c:tx>
          <c:explosion val="25"/>
          <c:dLbls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Лист4!$B$4:$B$15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культура,кинемотография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долга</c:v>
                </c:pt>
                <c:pt idx="11">
                  <c:v>межбюджетные трансферты общего характера</c:v>
                </c:pt>
              </c:strCache>
            </c:strRef>
          </c:cat>
          <c:val>
            <c:numRef>
              <c:f>Лист4!$C$4:$C$15</c:f>
              <c:numCache>
                <c:formatCode>General</c:formatCode>
                <c:ptCount val="12"/>
                <c:pt idx="0" formatCode="#,##0.00">
                  <c:v>41851.65</c:v>
                </c:pt>
                <c:pt idx="1">
                  <c:v>523.20000000000005</c:v>
                </c:pt>
                <c:pt idx="2">
                  <c:v>1227</c:v>
                </c:pt>
                <c:pt idx="3">
                  <c:v>7870.1</c:v>
                </c:pt>
                <c:pt idx="4">
                  <c:v>1296.3</c:v>
                </c:pt>
                <c:pt idx="5">
                  <c:v>10</c:v>
                </c:pt>
                <c:pt idx="6">
                  <c:v>33209.230000000003</c:v>
                </c:pt>
                <c:pt idx="7">
                  <c:v>27127.3</c:v>
                </c:pt>
                <c:pt idx="8">
                  <c:v>11124.3</c:v>
                </c:pt>
                <c:pt idx="9">
                  <c:v>1575.1</c:v>
                </c:pt>
                <c:pt idx="10">
                  <c:v>6.7</c:v>
                </c:pt>
                <c:pt idx="11">
                  <c:v>11862.8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660717825700477E-3"/>
          <c:y val="0.18892309791840184"/>
          <c:w val="0.93766666748468941"/>
          <c:h val="0.36002899622158502"/>
        </c:manualLayout>
      </c:layout>
      <c:pie3DChart>
        <c:varyColors val="1"/>
        <c:ser>
          <c:idx val="0"/>
          <c:order val="0"/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'Бюджет 2018+ЖКУ '!$A$9:$B$54</c:f>
              <c:strCache>
                <c:ptCount val="8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Аренда</c:v>
                </c:pt>
                <c:pt idx="5">
                  <c:v>Платежи при пользовании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</c:v>
                </c:pt>
              </c:strCache>
            </c:strRef>
          </c:cat>
          <c:val>
            <c:numRef>
              <c:f>'Бюджет 2018+ЖКУ '!$C$9:$C$54</c:f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8687340126719174E-2"/>
          <c:y val="0.64321523699387195"/>
          <c:w val="0.73681069485033557"/>
          <c:h val="0.356784763006128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1"/>
          <c:order val="1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31458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730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8176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269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1083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602,8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90,2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mtClean="0"/>
                      <a:t>290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Лист1!$A$4:$A$14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Неналоговые</c:v>
                </c:pt>
                <c:pt idx="5">
                  <c:v>Аренда земли</c:v>
                </c:pt>
                <c:pt idx="6">
                  <c:v>Арендная плата за имущество</c:v>
                </c:pt>
                <c:pt idx="7">
                  <c:v>Штрафы</c:v>
                </c:pt>
                <c:pt idx="8">
                  <c:v>Платежи  при пользовании природными ресурсами</c:v>
                </c:pt>
                <c:pt idx="9">
                  <c:v> Доходы от реализации имущества</c:v>
                </c:pt>
              </c:strCache>
            </c:strRef>
          </c:cat>
          <c:val>
            <c:numRef>
              <c:f>Лист1!$C$4:$C$14</c:f>
              <c:numCache>
                <c:formatCode>General</c:formatCode>
                <c:ptCount val="10"/>
                <c:pt idx="0">
                  <c:v>32964</c:v>
                </c:pt>
                <c:pt idx="1">
                  <c:v>642.79999999999995</c:v>
                </c:pt>
                <c:pt idx="2">
                  <c:v>7778.6</c:v>
                </c:pt>
                <c:pt idx="3">
                  <c:v>409.9</c:v>
                </c:pt>
                <c:pt idx="4">
                  <c:v>1214.0999999999999</c:v>
                </c:pt>
                <c:pt idx="5">
                  <c:v>53</c:v>
                </c:pt>
                <c:pt idx="6">
                  <c:v>484.2</c:v>
                </c:pt>
                <c:pt idx="7">
                  <c:v>617.79999999999995</c:v>
                </c:pt>
                <c:pt idx="8">
                  <c:v>1.1000000000000001</c:v>
                </c:pt>
                <c:pt idx="9">
                  <c:v>58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Лист1!$A$4:$A$14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Неналоговые</c:v>
                </c:pt>
                <c:pt idx="5">
                  <c:v>Аренда земли</c:v>
                </c:pt>
                <c:pt idx="6">
                  <c:v>Арендная плата за имущество</c:v>
                </c:pt>
                <c:pt idx="7">
                  <c:v>Штрафы</c:v>
                </c:pt>
                <c:pt idx="8">
                  <c:v>Платежи  при пользовании природными ресурсами</c:v>
                </c:pt>
                <c:pt idx="9">
                  <c:v> Доходы от реализации имущества</c:v>
                </c:pt>
              </c:strCache>
            </c:strRef>
          </c:cat>
          <c:val>
            <c:numRef>
              <c:f>Лист1!$B$4:$B$14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529018765702414E-2"/>
          <c:y val="0.2636596096328746"/>
          <c:w val="0.57059424344674092"/>
          <c:h val="0.56331863704872309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31628,9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761,8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7639,1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264,0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1206,4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487,2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360,3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mtClean="0"/>
                      <a:t>338,7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10,2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mtClean="0"/>
                      <a:t>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Лист1!$A$4:$A$14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Неналоговые</c:v>
                </c:pt>
                <c:pt idx="5">
                  <c:v>Аренда земли</c:v>
                </c:pt>
                <c:pt idx="6">
                  <c:v>Арендная плата за имущество</c:v>
                </c:pt>
                <c:pt idx="7">
                  <c:v>Штрафы</c:v>
                </c:pt>
                <c:pt idx="8">
                  <c:v>Платежи  при пользовании природными ресурсами</c:v>
                </c:pt>
                <c:pt idx="9">
                  <c:v> Доходы от реализации имущества</c:v>
                </c:pt>
              </c:strCache>
            </c:strRef>
          </c:cat>
          <c:val>
            <c:numRef>
              <c:f>Лист1!$D$4:$D$14</c:f>
              <c:numCache>
                <c:formatCode>General</c:formatCode>
                <c:ptCount val="10"/>
                <c:pt idx="0">
                  <c:v>31458.5</c:v>
                </c:pt>
                <c:pt idx="1">
                  <c:v>733.3</c:v>
                </c:pt>
                <c:pt idx="2">
                  <c:v>7468</c:v>
                </c:pt>
                <c:pt idx="3">
                  <c:v>268.60000000000002</c:v>
                </c:pt>
                <c:pt idx="4">
                  <c:v>1002.8</c:v>
                </c:pt>
                <c:pt idx="5">
                  <c:v>583.4</c:v>
                </c:pt>
                <c:pt idx="6">
                  <c:v>89.7</c:v>
                </c:pt>
                <c:pt idx="7">
                  <c:v>289.7</c:v>
                </c:pt>
                <c:pt idx="8">
                  <c:v>10</c:v>
                </c:pt>
                <c:pt idx="9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6.4122627785143479E-2"/>
          <c:y val="1.6566550231990843E-2"/>
          <c:w val="0.80060840299489011"/>
          <c:h val="0.858734721966372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Собственные</c:v>
                </c:pt>
              </c:strCache>
            </c:strRef>
          </c:tx>
          <c:invertIfNegative val="0"/>
          <c:cat>
            <c:strRef>
              <c:f>Лист2!$B$1:$F$2</c:f>
              <c:strCache>
                <c:ptCount val="5"/>
                <c:pt idx="0">
                  <c:v>Утверждено   в бюджете на 01.11.2021</c:v>
                </c:pt>
                <c:pt idx="1">
                  <c:v>Ожидаемое исполнение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Лист2!$B$3:$F$3</c:f>
            </c:numRef>
          </c:val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40474,6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40633,0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41142,8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42461,5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45207,3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Лист2!$B$1:$F$2</c:f>
              <c:strCache>
                <c:ptCount val="5"/>
                <c:pt idx="0">
                  <c:v>Утверждено   в бюджете на 01.11.2021</c:v>
                </c:pt>
                <c:pt idx="1">
                  <c:v>Ожидаемое исполнение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Лист2!$B$4:$F$4</c:f>
              <c:numCache>
                <c:formatCode>General</c:formatCode>
                <c:ptCount val="5"/>
                <c:pt idx="0">
                  <c:v>40474.6</c:v>
                </c:pt>
                <c:pt idx="1">
                  <c:v>40633</c:v>
                </c:pt>
                <c:pt idx="2">
                  <c:v>41142.800000000003</c:v>
                </c:pt>
                <c:pt idx="3">
                  <c:v>42461.5</c:v>
                </c:pt>
                <c:pt idx="4">
                  <c:v>45207.3</c:v>
                </c:pt>
              </c:numCache>
            </c:numRef>
          </c:val>
        </c:ser>
        <c:ser>
          <c:idx val="2"/>
          <c:order val="2"/>
          <c:tx>
            <c:strRef>
              <c:f>Лист2!$A$5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strRef>
              <c:f>Лист2!$B$1:$F$2</c:f>
              <c:strCache>
                <c:ptCount val="5"/>
                <c:pt idx="0">
                  <c:v>Утверждено   в бюджете на 01.11.2021</c:v>
                </c:pt>
                <c:pt idx="1">
                  <c:v>Ожидаемое исполнение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Лист2!$B$5:$F$5</c:f>
            </c:numRef>
          </c:val>
        </c:ser>
        <c:ser>
          <c:idx val="3"/>
          <c:order val="3"/>
          <c:tx>
            <c:strRef>
              <c:f>Лист2!$A$6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cat>
            <c:strRef>
              <c:f>Лист2!$B$1:$F$2</c:f>
              <c:strCache>
                <c:ptCount val="5"/>
                <c:pt idx="0">
                  <c:v>Утверждено   в бюджете на 01.11.2021</c:v>
                </c:pt>
                <c:pt idx="1">
                  <c:v>Ожидаемое исполнение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Лист2!$B$6:$F$6</c:f>
            </c:numRef>
          </c:val>
        </c:ser>
        <c:ser>
          <c:idx val="4"/>
          <c:order val="4"/>
          <c:tx>
            <c:strRef>
              <c:f>Лист2!$A$7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invertIfNegative val="0"/>
          <c:cat>
            <c:strRef>
              <c:f>Лист2!$B$1:$F$2</c:f>
              <c:strCache>
                <c:ptCount val="5"/>
                <c:pt idx="0">
                  <c:v>Утверждено   в бюджете на 01.11.2021</c:v>
                </c:pt>
                <c:pt idx="1">
                  <c:v>Ожидаемое исполнение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Лист2!$B$7:$F$7</c:f>
            </c:numRef>
          </c:val>
        </c:ser>
        <c:ser>
          <c:idx val="5"/>
          <c:order val="5"/>
          <c:tx>
            <c:strRef>
              <c:f>Лист2!$A$8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cat>
            <c:strRef>
              <c:f>Лист2!$B$1:$F$2</c:f>
              <c:strCache>
                <c:ptCount val="5"/>
                <c:pt idx="0">
                  <c:v>Утверждено   в бюджете на 01.11.2021</c:v>
                </c:pt>
                <c:pt idx="1">
                  <c:v>Ожидаемое исполнение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Лист2!$B$8:$F$8</c:f>
            </c:numRef>
          </c:val>
        </c:ser>
        <c:ser>
          <c:idx val="6"/>
          <c:order val="6"/>
          <c:tx>
            <c:strRef>
              <c:f>Лист2!$A$9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1002,8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1083,0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1206,4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1078,8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1086,0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Лист2!$B$1:$F$2</c:f>
              <c:strCache>
                <c:ptCount val="5"/>
                <c:pt idx="0">
                  <c:v>Утверждено   в бюджете на 01.11.2021</c:v>
                </c:pt>
                <c:pt idx="1">
                  <c:v>Ожидаемое исполнение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Лист2!$B$9:$F$9</c:f>
              <c:numCache>
                <c:formatCode>General</c:formatCode>
                <c:ptCount val="5"/>
                <c:pt idx="0">
                  <c:v>1002.8</c:v>
                </c:pt>
                <c:pt idx="1">
                  <c:v>1083</c:v>
                </c:pt>
                <c:pt idx="2">
                  <c:v>1206.4000000000001</c:v>
                </c:pt>
                <c:pt idx="3">
                  <c:v>1078.8</c:v>
                </c:pt>
                <c:pt idx="4">
                  <c:v>1086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996672"/>
        <c:axId val="68301568"/>
        <c:axId val="0"/>
      </c:bar3DChart>
      <c:catAx>
        <c:axId val="67996672"/>
        <c:scaling>
          <c:orientation val="minMax"/>
        </c:scaling>
        <c:delete val="0"/>
        <c:axPos val="b"/>
        <c:majorTickMark val="out"/>
        <c:minorTickMark val="none"/>
        <c:tickLblPos val="nextTo"/>
        <c:crossAx val="68301568"/>
        <c:crossesAt val="0"/>
        <c:auto val="1"/>
        <c:lblAlgn val="ctr"/>
        <c:lblOffset val="100"/>
        <c:noMultiLvlLbl val="0"/>
      </c:catAx>
      <c:valAx>
        <c:axId val="68301568"/>
        <c:scaling>
          <c:logBase val="10"/>
          <c:orientation val="minMax"/>
        </c:scaling>
        <c:delete val="0"/>
        <c:axPos val="l"/>
        <c:majorGridlines/>
        <c:numFmt formatCode="_(* #,##0.00_);_(* \(#,##0.00\);_(* &quot;-&quot;??_);_(@_)" sourceLinked="0"/>
        <c:majorTickMark val="out"/>
        <c:minorTickMark val="none"/>
        <c:tickLblPos val="nextTo"/>
        <c:crossAx val="67996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414080"/>
        <c:axId val="68555136"/>
      </c:barChart>
      <c:catAx>
        <c:axId val="6841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555136"/>
        <c:crosses val="autoZero"/>
        <c:auto val="1"/>
        <c:lblAlgn val="ctr"/>
        <c:lblOffset val="100"/>
        <c:noMultiLvlLbl val="0"/>
      </c:catAx>
      <c:valAx>
        <c:axId val="68555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4140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Лист1!$B$24</c:f>
              <c:strCache>
                <c:ptCount val="1"/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Лист1!$C$23:$F$23</c:f>
              <c:numCache>
                <c:formatCode>General</c:formatCode>
                <c:ptCount val="4"/>
              </c:numCache>
            </c:numRef>
          </c:cat>
          <c:val>
            <c:numRef>
              <c:f>Лист1!$C$24:$F$24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'Лист2 (2)'!$B$1:$F$1</c:f>
              <c:strCache>
                <c:ptCount val="5"/>
                <c:pt idx="0">
                  <c:v>Утверждено   в бюджете на 01.11.2021</c:v>
                </c:pt>
                <c:pt idx="1">
                  <c:v>Ожидаемое исполнение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'Лист2 (2)'!$B$2:$F$2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invertIfNegative val="0"/>
          <c:cat>
            <c:strRef>
              <c:f>'Лист2 (2)'!$B$1:$F$1</c:f>
              <c:strCache>
                <c:ptCount val="5"/>
                <c:pt idx="0">
                  <c:v>Утверждено   в бюджете на 01.11.2021</c:v>
                </c:pt>
                <c:pt idx="1">
                  <c:v>Ожидаемое исполнение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'Лист2 (2)'!$B$3:$F$3</c:f>
            </c:numRef>
          </c:val>
        </c:ser>
        <c:ser>
          <c:idx val="2"/>
          <c:order val="2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'Лист2 (2)'!$B$1:$F$1</c:f>
              <c:strCache>
                <c:ptCount val="5"/>
                <c:pt idx="0">
                  <c:v>Утверждено   в бюджете на 01.11.2021</c:v>
                </c:pt>
                <c:pt idx="1">
                  <c:v>Ожидаемое исполнение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'Лист2 (2)'!$B$4:$F$4</c:f>
              <c:numCache>
                <c:formatCode>General</c:formatCode>
                <c:ptCount val="5"/>
                <c:pt idx="0">
                  <c:v>132012</c:v>
                </c:pt>
                <c:pt idx="1">
                  <c:v>131964.1</c:v>
                </c:pt>
                <c:pt idx="2">
                  <c:v>124072.5</c:v>
                </c:pt>
                <c:pt idx="3">
                  <c:v>96209</c:v>
                </c:pt>
                <c:pt idx="4">
                  <c:v>95036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12096"/>
        <c:axId val="68613632"/>
      </c:barChart>
      <c:catAx>
        <c:axId val="68612096"/>
        <c:scaling>
          <c:orientation val="minMax"/>
        </c:scaling>
        <c:delete val="0"/>
        <c:axPos val="b"/>
        <c:majorTickMark val="out"/>
        <c:minorTickMark val="none"/>
        <c:tickLblPos val="nextTo"/>
        <c:crossAx val="68613632"/>
        <c:crosses val="autoZero"/>
        <c:auto val="1"/>
        <c:lblAlgn val="ctr"/>
        <c:lblOffset val="100"/>
        <c:noMultiLvlLbl val="0"/>
      </c:catAx>
      <c:valAx>
        <c:axId val="6861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612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33879923507324E-2"/>
          <c:y val="0.15439328963448509"/>
          <c:w val="0.85912617274203562"/>
          <c:h val="0.64606288190201078"/>
        </c:manualLayout>
      </c:layout>
      <c:pie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'Лист2 (2)'!$A$24:$A$27</c:f>
              <c:strCache>
                <c:ptCount val="4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</c:v>
                </c:pt>
              </c:strCache>
            </c:strRef>
          </c:cat>
          <c:val>
            <c:numRef>
              <c:f>'Лист2 (2)'!$B$24:$B$27</c:f>
              <c:numCache>
                <c:formatCode>General</c:formatCode>
                <c:ptCount val="4"/>
                <c:pt idx="0">
                  <c:v>54043.8</c:v>
                </c:pt>
                <c:pt idx="1">
                  <c:v>23663.4</c:v>
                </c:pt>
                <c:pt idx="2">
                  <c:v>52373.3</c:v>
                </c:pt>
                <c:pt idx="3">
                  <c:v>1931.5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4.37238651970112E-2"/>
          <c:y val="0.82405154982779694"/>
          <c:w val="0.86996775771959134"/>
          <c:h val="0.105346517053660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0.52213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407672"/>
          <a:ext cx="4464496" cy="311883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F129B55-CEB7-4C61-B104-3E7004456A5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619B7C07-86A6-4EC6-BF16-31EA646FD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2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3BFF151-7695-4F2C-935C-981BD61A1EF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2EC6298F-2780-4B3F-B063-5CEE9F42DE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5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98F-2780-4B3F-B063-5CEE9F42DE2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07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</p:spPr>
        <p:txBody>
          <a:bodyPr lIns="91388" tIns="45691" rIns="91388" bIns="45691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98F-2780-4B3F-B063-5CEE9F42DE2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6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98F-2780-4B3F-B063-5CEE9F42DE2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4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B8C8-E2ED-4B6A-AB36-1C917F329392}" type="datetime1">
              <a:rPr lang="en-US" smtClean="0"/>
              <a:pPr/>
              <a:t>11/25/2021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BFA-DF30-40C1-89E0-02DEBD235C54}" type="datetime1">
              <a:rPr lang="en-US" smtClean="0"/>
              <a:pPr/>
              <a:t>11/25/2021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0D3-F71C-431D-BF41-E1EDB0F9847A}" type="datetime1">
              <a:rPr lang="en-US" smtClean="0"/>
              <a:pPr/>
              <a:t>11/25/2021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D109-58DD-4A42-BC8D-4985C203B286}" type="datetime1">
              <a:rPr lang="en-US" smtClean="0"/>
              <a:pPr/>
              <a:t>11/25/2021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A842F-38E9-4E2B-B971-A3DC190A26A8}" type="datetime1">
              <a:rPr lang="en-US" smtClean="0"/>
              <a:pPr/>
              <a:t>11/25/2021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B22-A2B0-47F5-BAFD-21A73C282FF4}" type="datetime1">
              <a:rPr lang="en-US" smtClean="0"/>
              <a:pPr/>
              <a:t>11/25/2021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5C9-7CFD-463B-95C7-8EB36F6E6FA4}" type="datetime1">
              <a:rPr lang="en-US" smtClean="0"/>
              <a:pPr/>
              <a:t>11/25/2021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347F-3E50-48E2-A130-5C6F3ABB960B}" type="datetime1">
              <a:rPr lang="en-US" smtClean="0"/>
              <a:pPr/>
              <a:t>11/25/2021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8FA-BA4C-44DD-9419-2F247D5A8ABB}" type="datetime1">
              <a:rPr lang="en-US" smtClean="0"/>
              <a:pPr/>
              <a:t>11/25/2021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D93A-33E2-46A7-988F-D141181D496A}" type="datetime1">
              <a:rPr lang="en-US" smtClean="0"/>
              <a:pPr/>
              <a:t>11/25/2021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56F-418C-448D-87DB-C8306D197041}" type="datetime1">
              <a:rPr lang="en-US" smtClean="0"/>
              <a:pPr/>
              <a:t>11/25/2021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0B5B-D779-44D1-B456-6AEABB126E9D}" type="datetime1">
              <a:rPr lang="en-US" smtClean="0"/>
              <a:pPr/>
              <a:t>11/25/2021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E517-AB36-4F9F-AD6C-DDC6D681AB95}" type="datetime1">
              <a:rPr lang="en-US" smtClean="0"/>
              <a:pPr/>
              <a:t>11/25/2021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AF8F0"/>
            </a:gs>
            <a:gs pos="50000">
              <a:srgbClr val="F2EAD6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F799-A699-4B66-A151-72FBBB79A6E6}" type="datetime1">
              <a:rPr lang="en-US" smtClean="0"/>
              <a:pPr/>
              <a:t>11/25/2021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669360"/>
            <a:ext cx="2133600" cy="1886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77.png"/><Relationship Id="rId7" Type="http://schemas.openxmlformats.org/officeDocument/2006/relationships/chart" Target="../charts/chart8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7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1376772"/>
            <a:ext cx="9144000" cy="36004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+mj-lt"/>
                <a:ea typeface="+mj-ea"/>
                <a:cs typeface="+mj-cs"/>
              </a:rPr>
              <a:t>Бюджет для граждан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проекту бюджета</a:t>
            </a:r>
            <a:r>
              <a:rPr kumimoji="0" lang="ru-RU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Холмского муниципального района на 2022 год и на плановый период 2023 и 2024 годов</a:t>
            </a:r>
            <a:endParaRPr kumimoji="0" lang="ru-RU" sz="5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6209928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Комитет финансов Администрации Холмского муниципального района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2021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promoneedle.ru/images/dorznak/1_2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900" y="5085184"/>
            <a:ext cx="2208341" cy="1476164"/>
          </a:xfrm>
          <a:prstGeom prst="rect">
            <a:avLst/>
          </a:prstGeom>
          <a:noFill/>
        </p:spPr>
      </p:pic>
      <p:sp>
        <p:nvSpPr>
          <p:cNvPr id="3" name="object 3"/>
          <p:cNvSpPr/>
          <p:nvPr/>
        </p:nvSpPr>
        <p:spPr>
          <a:xfrm>
            <a:off x="215516" y="1232756"/>
            <a:ext cx="3528377" cy="4500500"/>
          </a:xfrm>
          <a:custGeom>
            <a:avLst/>
            <a:gdLst/>
            <a:ahLst/>
            <a:cxnLst/>
            <a:rect l="l" t="t" r="r" b="b"/>
            <a:pathLst>
              <a:path w="3528377" h="792099">
                <a:moveTo>
                  <a:pt x="3396424" y="0"/>
                </a:moveTo>
                <a:lnTo>
                  <a:pt x="121639" y="402"/>
                </a:lnTo>
                <a:lnTo>
                  <a:pt x="80266" y="10540"/>
                </a:lnTo>
                <a:lnTo>
                  <a:pt x="45190" y="32599"/>
                </a:lnTo>
                <a:lnTo>
                  <a:pt x="18721" y="64261"/>
                </a:lnTo>
                <a:lnTo>
                  <a:pt x="3166" y="103210"/>
                </a:lnTo>
                <a:lnTo>
                  <a:pt x="0" y="132079"/>
                </a:lnTo>
                <a:lnTo>
                  <a:pt x="394" y="670422"/>
                </a:lnTo>
                <a:lnTo>
                  <a:pt x="10499" y="711812"/>
                </a:lnTo>
                <a:lnTo>
                  <a:pt x="32532" y="746899"/>
                </a:lnTo>
                <a:lnTo>
                  <a:pt x="64180" y="773374"/>
                </a:lnTo>
                <a:lnTo>
                  <a:pt x="103132" y="788932"/>
                </a:lnTo>
                <a:lnTo>
                  <a:pt x="132016" y="792099"/>
                </a:lnTo>
                <a:lnTo>
                  <a:pt x="3406651" y="791708"/>
                </a:lnTo>
                <a:lnTo>
                  <a:pt x="3448057" y="781621"/>
                </a:lnTo>
                <a:lnTo>
                  <a:pt x="3483157" y="759607"/>
                </a:lnTo>
                <a:lnTo>
                  <a:pt x="3509644" y="727973"/>
                </a:lnTo>
                <a:lnTo>
                  <a:pt x="3525209" y="689029"/>
                </a:lnTo>
                <a:lnTo>
                  <a:pt x="3528377" y="660146"/>
                </a:lnTo>
                <a:lnTo>
                  <a:pt x="3527979" y="121753"/>
                </a:lnTo>
                <a:lnTo>
                  <a:pt x="3517871" y="80359"/>
                </a:lnTo>
                <a:lnTo>
                  <a:pt x="3495850" y="45251"/>
                </a:lnTo>
                <a:lnTo>
                  <a:pt x="3464223" y="18749"/>
                </a:lnTo>
                <a:lnTo>
                  <a:pt x="3425294" y="3171"/>
                </a:lnTo>
                <a:lnTo>
                  <a:pt x="339642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516" y="1232756"/>
            <a:ext cx="3528377" cy="4590510"/>
          </a:xfrm>
          <a:custGeom>
            <a:avLst/>
            <a:gdLst/>
            <a:ahLst/>
            <a:cxnLst/>
            <a:rect l="l" t="t" r="r" b="b"/>
            <a:pathLst>
              <a:path w="3528377" h="792099">
                <a:moveTo>
                  <a:pt x="0" y="132079"/>
                </a:moveTo>
                <a:lnTo>
                  <a:pt x="6996" y="89560"/>
                </a:lnTo>
                <a:lnTo>
                  <a:pt x="26445" y="52783"/>
                </a:lnTo>
                <a:lnTo>
                  <a:pt x="56040" y="24064"/>
                </a:lnTo>
                <a:lnTo>
                  <a:pt x="93471" y="5722"/>
                </a:lnTo>
                <a:lnTo>
                  <a:pt x="3396424" y="0"/>
                </a:lnTo>
                <a:lnTo>
                  <a:pt x="3411094" y="807"/>
                </a:lnTo>
                <a:lnTo>
                  <a:pt x="3451944" y="12228"/>
                </a:lnTo>
                <a:lnTo>
                  <a:pt x="3486261" y="35347"/>
                </a:lnTo>
                <a:lnTo>
                  <a:pt x="3511740" y="67843"/>
                </a:lnTo>
                <a:lnTo>
                  <a:pt x="3526076" y="107400"/>
                </a:lnTo>
                <a:lnTo>
                  <a:pt x="3528377" y="660146"/>
                </a:lnTo>
                <a:lnTo>
                  <a:pt x="3527571" y="674822"/>
                </a:lnTo>
                <a:lnTo>
                  <a:pt x="3516160" y="715690"/>
                </a:lnTo>
                <a:lnTo>
                  <a:pt x="3493057" y="750017"/>
                </a:lnTo>
                <a:lnTo>
                  <a:pt x="3460571" y="775494"/>
                </a:lnTo>
                <a:lnTo>
                  <a:pt x="3421011" y="789814"/>
                </a:lnTo>
                <a:lnTo>
                  <a:pt x="132016" y="792099"/>
                </a:lnTo>
                <a:lnTo>
                  <a:pt x="117339" y="791293"/>
                </a:lnTo>
                <a:lnTo>
                  <a:pt x="76467" y="779887"/>
                </a:lnTo>
                <a:lnTo>
                  <a:pt x="42127" y="756795"/>
                </a:lnTo>
                <a:lnTo>
                  <a:pt x="16632" y="724322"/>
                </a:lnTo>
                <a:lnTo>
                  <a:pt x="2294" y="684777"/>
                </a:lnTo>
                <a:lnTo>
                  <a:pt x="0" y="13207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009" y="2186429"/>
            <a:ext cx="2993390" cy="2196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4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Акци</a:t>
            </a:r>
            <a:r>
              <a:rPr sz="4800" b="1" spc="-1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з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ы</a:t>
            </a:r>
            <a:r>
              <a:rPr sz="4800" b="1" spc="-2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на</a:t>
            </a:r>
            <a:r>
              <a:rPr sz="4800" b="1" spc="-2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не</a:t>
            </a:r>
            <a:r>
              <a:rPr sz="4800" b="1" spc="-2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ф</a:t>
            </a:r>
            <a:r>
              <a:rPr sz="4800" b="1" spc="-1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т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епр</a:t>
            </a:r>
            <a:r>
              <a:rPr sz="4800" b="1" spc="-5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о</a:t>
            </a:r>
            <a:r>
              <a:rPr sz="4800" b="1" spc="-3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д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укты</a:t>
            </a:r>
            <a:endParaRPr sz="4800" dirty="0"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44119" y="1232756"/>
            <a:ext cx="3312414" cy="4500500"/>
          </a:xfrm>
          <a:custGeom>
            <a:avLst/>
            <a:gdLst/>
            <a:ahLst/>
            <a:cxnLst/>
            <a:rect l="l" t="t" r="r" b="b"/>
            <a:pathLst>
              <a:path w="3312414" h="720089">
                <a:moveTo>
                  <a:pt x="3192399" y="0"/>
                </a:moveTo>
                <a:lnTo>
                  <a:pt x="114622" y="118"/>
                </a:lnTo>
                <a:lnTo>
                  <a:pt x="72995" y="9556"/>
                </a:lnTo>
                <a:lnTo>
                  <a:pt x="38301" y="32105"/>
                </a:lnTo>
                <a:lnTo>
                  <a:pt x="13334" y="64971"/>
                </a:lnTo>
                <a:lnTo>
                  <a:pt x="885" y="105361"/>
                </a:lnTo>
                <a:lnTo>
                  <a:pt x="0" y="120014"/>
                </a:lnTo>
                <a:lnTo>
                  <a:pt x="118" y="605467"/>
                </a:lnTo>
                <a:lnTo>
                  <a:pt x="9556" y="647094"/>
                </a:lnTo>
                <a:lnTo>
                  <a:pt x="32105" y="681788"/>
                </a:lnTo>
                <a:lnTo>
                  <a:pt x="64971" y="706755"/>
                </a:lnTo>
                <a:lnTo>
                  <a:pt x="105361" y="719204"/>
                </a:lnTo>
                <a:lnTo>
                  <a:pt x="120014" y="720089"/>
                </a:lnTo>
                <a:lnTo>
                  <a:pt x="3197781" y="719971"/>
                </a:lnTo>
                <a:lnTo>
                  <a:pt x="3239364" y="710533"/>
                </a:lnTo>
                <a:lnTo>
                  <a:pt x="3274062" y="687984"/>
                </a:lnTo>
                <a:lnTo>
                  <a:pt x="3299055" y="655118"/>
                </a:lnTo>
                <a:lnTo>
                  <a:pt x="3311526" y="614728"/>
                </a:lnTo>
                <a:lnTo>
                  <a:pt x="3312414" y="600075"/>
                </a:lnTo>
                <a:lnTo>
                  <a:pt x="3312294" y="114622"/>
                </a:lnTo>
                <a:lnTo>
                  <a:pt x="3302839" y="72995"/>
                </a:lnTo>
                <a:lnTo>
                  <a:pt x="3280263" y="38301"/>
                </a:lnTo>
                <a:lnTo>
                  <a:pt x="3247387" y="13334"/>
                </a:lnTo>
                <a:lnTo>
                  <a:pt x="3207027" y="885"/>
                </a:lnTo>
                <a:lnTo>
                  <a:pt x="31923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44119" y="1232756"/>
            <a:ext cx="3312414" cy="4500500"/>
          </a:xfrm>
          <a:custGeom>
            <a:avLst/>
            <a:gdLst/>
            <a:ahLst/>
            <a:cxnLst/>
            <a:rect l="l" t="t" r="r" b="b"/>
            <a:pathLst>
              <a:path w="3312414" h="720089">
                <a:moveTo>
                  <a:pt x="0" y="120014"/>
                </a:moveTo>
                <a:lnTo>
                  <a:pt x="7655" y="77736"/>
                </a:lnTo>
                <a:lnTo>
                  <a:pt x="28760" y="42051"/>
                </a:lnTo>
                <a:lnTo>
                  <a:pt x="60522" y="15754"/>
                </a:lnTo>
                <a:lnTo>
                  <a:pt x="100148" y="1635"/>
                </a:lnTo>
                <a:lnTo>
                  <a:pt x="3192399" y="0"/>
                </a:lnTo>
                <a:lnTo>
                  <a:pt x="3207027" y="885"/>
                </a:lnTo>
                <a:lnTo>
                  <a:pt x="3247387" y="13334"/>
                </a:lnTo>
                <a:lnTo>
                  <a:pt x="3280263" y="38301"/>
                </a:lnTo>
                <a:lnTo>
                  <a:pt x="3302839" y="72995"/>
                </a:lnTo>
                <a:lnTo>
                  <a:pt x="3312294" y="114622"/>
                </a:lnTo>
                <a:lnTo>
                  <a:pt x="3312414" y="600075"/>
                </a:lnTo>
                <a:lnTo>
                  <a:pt x="3311526" y="614728"/>
                </a:lnTo>
                <a:lnTo>
                  <a:pt x="3299055" y="655118"/>
                </a:lnTo>
                <a:lnTo>
                  <a:pt x="3274062" y="687984"/>
                </a:lnTo>
                <a:lnTo>
                  <a:pt x="3239364" y="710533"/>
                </a:lnTo>
                <a:lnTo>
                  <a:pt x="3197781" y="719971"/>
                </a:lnTo>
                <a:lnTo>
                  <a:pt x="120014" y="720089"/>
                </a:lnTo>
                <a:lnTo>
                  <a:pt x="105361" y="719204"/>
                </a:lnTo>
                <a:lnTo>
                  <a:pt x="64971" y="706755"/>
                </a:lnTo>
                <a:lnTo>
                  <a:pt x="32105" y="681788"/>
                </a:lnTo>
                <a:lnTo>
                  <a:pt x="9556" y="647094"/>
                </a:lnTo>
                <a:lnTo>
                  <a:pt x="118" y="605467"/>
                </a:lnTo>
                <a:lnTo>
                  <a:pt x="0" y="12001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72201" y="1988840"/>
            <a:ext cx="2484276" cy="2861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4000" b="1" spc="-10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Субсидия</a:t>
            </a:r>
          </a:p>
          <a:p>
            <a:pPr marL="12700" algn="ctr">
              <a:lnSpc>
                <a:spcPct val="100000"/>
              </a:lnSpc>
            </a:pPr>
            <a:r>
              <a:rPr lang="ru-RU" sz="4000" b="1" spc="-10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из областного бюджета</a:t>
            </a:r>
            <a:endParaRPr sz="4000" dirty="0"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27884" y="1988840"/>
            <a:ext cx="2592324" cy="2376297"/>
          </a:xfrm>
          <a:custGeom>
            <a:avLst/>
            <a:gdLst/>
            <a:ahLst/>
            <a:cxnLst/>
            <a:rect l="l" t="t" r="r" b="b"/>
            <a:pathLst>
              <a:path w="2592324" h="2376297">
                <a:moveTo>
                  <a:pt x="1296162" y="0"/>
                </a:moveTo>
                <a:lnTo>
                  <a:pt x="1189849" y="3939"/>
                </a:lnTo>
                <a:lnTo>
                  <a:pt x="1085906" y="15552"/>
                </a:lnTo>
                <a:lnTo>
                  <a:pt x="984663" y="34533"/>
                </a:lnTo>
                <a:lnTo>
                  <a:pt x="886455" y="60577"/>
                </a:lnTo>
                <a:lnTo>
                  <a:pt x="791616" y="93378"/>
                </a:lnTo>
                <a:lnTo>
                  <a:pt x="700479" y="132630"/>
                </a:lnTo>
                <a:lnTo>
                  <a:pt x="613377" y="178026"/>
                </a:lnTo>
                <a:lnTo>
                  <a:pt x="530644" y="229262"/>
                </a:lnTo>
                <a:lnTo>
                  <a:pt x="452613" y="286031"/>
                </a:lnTo>
                <a:lnTo>
                  <a:pt x="379618" y="348027"/>
                </a:lnTo>
                <a:lnTo>
                  <a:pt x="311993" y="414945"/>
                </a:lnTo>
                <a:lnTo>
                  <a:pt x="250070" y="486479"/>
                </a:lnTo>
                <a:lnTo>
                  <a:pt x="194183" y="562322"/>
                </a:lnTo>
                <a:lnTo>
                  <a:pt x="144666" y="642170"/>
                </a:lnTo>
                <a:lnTo>
                  <a:pt x="101852" y="725715"/>
                </a:lnTo>
                <a:lnTo>
                  <a:pt x="66074" y="812653"/>
                </a:lnTo>
                <a:lnTo>
                  <a:pt x="37667" y="902678"/>
                </a:lnTo>
                <a:lnTo>
                  <a:pt x="16963" y="995483"/>
                </a:lnTo>
                <a:lnTo>
                  <a:pt x="4296" y="1090763"/>
                </a:lnTo>
                <a:lnTo>
                  <a:pt x="0" y="1188212"/>
                </a:lnTo>
                <a:lnTo>
                  <a:pt x="4296" y="1285659"/>
                </a:lnTo>
                <a:lnTo>
                  <a:pt x="16963" y="1380937"/>
                </a:lnTo>
                <a:lnTo>
                  <a:pt x="37667" y="1473738"/>
                </a:lnTo>
                <a:lnTo>
                  <a:pt x="66074" y="1563757"/>
                </a:lnTo>
                <a:lnTo>
                  <a:pt x="101852" y="1650688"/>
                </a:lnTo>
                <a:lnTo>
                  <a:pt x="144666" y="1734226"/>
                </a:lnTo>
                <a:lnTo>
                  <a:pt x="194183" y="1814065"/>
                </a:lnTo>
                <a:lnTo>
                  <a:pt x="250070" y="1889900"/>
                </a:lnTo>
                <a:lnTo>
                  <a:pt x="311993" y="1961424"/>
                </a:lnTo>
                <a:lnTo>
                  <a:pt x="379618" y="2028332"/>
                </a:lnTo>
                <a:lnTo>
                  <a:pt x="452613" y="2090319"/>
                </a:lnTo>
                <a:lnTo>
                  <a:pt x="530644" y="2147079"/>
                </a:lnTo>
                <a:lnTo>
                  <a:pt x="613377" y="2198305"/>
                </a:lnTo>
                <a:lnTo>
                  <a:pt x="700479" y="2243694"/>
                </a:lnTo>
                <a:lnTo>
                  <a:pt x="791616" y="2282938"/>
                </a:lnTo>
                <a:lnTo>
                  <a:pt x="886455" y="2315732"/>
                </a:lnTo>
                <a:lnTo>
                  <a:pt x="984663" y="2341770"/>
                </a:lnTo>
                <a:lnTo>
                  <a:pt x="1085906" y="2360748"/>
                </a:lnTo>
                <a:lnTo>
                  <a:pt x="1189849" y="2372358"/>
                </a:lnTo>
                <a:lnTo>
                  <a:pt x="1296162" y="2376297"/>
                </a:lnTo>
                <a:lnTo>
                  <a:pt x="1402474" y="2372358"/>
                </a:lnTo>
                <a:lnTo>
                  <a:pt x="1506417" y="2360748"/>
                </a:lnTo>
                <a:lnTo>
                  <a:pt x="1607660" y="2341770"/>
                </a:lnTo>
                <a:lnTo>
                  <a:pt x="1705868" y="2315732"/>
                </a:lnTo>
                <a:lnTo>
                  <a:pt x="1800707" y="2282938"/>
                </a:lnTo>
                <a:lnTo>
                  <a:pt x="1891844" y="2243694"/>
                </a:lnTo>
                <a:lnTo>
                  <a:pt x="1978946" y="2198305"/>
                </a:lnTo>
                <a:lnTo>
                  <a:pt x="2061679" y="2147079"/>
                </a:lnTo>
                <a:lnTo>
                  <a:pt x="2139710" y="2090319"/>
                </a:lnTo>
                <a:lnTo>
                  <a:pt x="2212705" y="2028332"/>
                </a:lnTo>
                <a:lnTo>
                  <a:pt x="2280330" y="1961424"/>
                </a:lnTo>
                <a:lnTo>
                  <a:pt x="2342253" y="1889900"/>
                </a:lnTo>
                <a:lnTo>
                  <a:pt x="2398140" y="1814065"/>
                </a:lnTo>
                <a:lnTo>
                  <a:pt x="2447657" y="1734226"/>
                </a:lnTo>
                <a:lnTo>
                  <a:pt x="2490471" y="1650688"/>
                </a:lnTo>
                <a:lnTo>
                  <a:pt x="2526249" y="1563757"/>
                </a:lnTo>
                <a:lnTo>
                  <a:pt x="2554656" y="1473738"/>
                </a:lnTo>
                <a:lnTo>
                  <a:pt x="2575360" y="1380937"/>
                </a:lnTo>
                <a:lnTo>
                  <a:pt x="2588027" y="1285659"/>
                </a:lnTo>
                <a:lnTo>
                  <a:pt x="2592324" y="1188212"/>
                </a:lnTo>
                <a:lnTo>
                  <a:pt x="2588027" y="1090763"/>
                </a:lnTo>
                <a:lnTo>
                  <a:pt x="2575360" y="995483"/>
                </a:lnTo>
                <a:lnTo>
                  <a:pt x="2554656" y="902678"/>
                </a:lnTo>
                <a:lnTo>
                  <a:pt x="2526249" y="812653"/>
                </a:lnTo>
                <a:lnTo>
                  <a:pt x="2490471" y="725715"/>
                </a:lnTo>
                <a:lnTo>
                  <a:pt x="2447657" y="642170"/>
                </a:lnTo>
                <a:lnTo>
                  <a:pt x="2398140" y="562322"/>
                </a:lnTo>
                <a:lnTo>
                  <a:pt x="2342253" y="486479"/>
                </a:lnTo>
                <a:lnTo>
                  <a:pt x="2280330" y="414945"/>
                </a:lnTo>
                <a:lnTo>
                  <a:pt x="2212705" y="348027"/>
                </a:lnTo>
                <a:lnTo>
                  <a:pt x="2139710" y="286031"/>
                </a:lnTo>
                <a:lnTo>
                  <a:pt x="2061679" y="229262"/>
                </a:lnTo>
                <a:lnTo>
                  <a:pt x="1978946" y="178026"/>
                </a:lnTo>
                <a:lnTo>
                  <a:pt x="1891844" y="132630"/>
                </a:lnTo>
                <a:lnTo>
                  <a:pt x="1800707" y="93378"/>
                </a:lnTo>
                <a:lnTo>
                  <a:pt x="1705868" y="60577"/>
                </a:lnTo>
                <a:lnTo>
                  <a:pt x="1607660" y="34533"/>
                </a:lnTo>
                <a:lnTo>
                  <a:pt x="1506417" y="15552"/>
                </a:lnTo>
                <a:lnTo>
                  <a:pt x="1402474" y="3939"/>
                </a:lnTo>
                <a:lnTo>
                  <a:pt x="12961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Дорожный фонд Холмского муниципального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района</a:t>
            </a:r>
            <a:endParaRPr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27884" y="1988840"/>
            <a:ext cx="2592324" cy="2376297"/>
          </a:xfrm>
          <a:custGeom>
            <a:avLst/>
            <a:gdLst/>
            <a:ahLst/>
            <a:cxnLst/>
            <a:rect l="l" t="t" r="r" b="b"/>
            <a:pathLst>
              <a:path w="2592324" h="2376297">
                <a:moveTo>
                  <a:pt x="0" y="1188212"/>
                </a:moveTo>
                <a:lnTo>
                  <a:pt x="4296" y="1090763"/>
                </a:lnTo>
                <a:lnTo>
                  <a:pt x="16963" y="995483"/>
                </a:lnTo>
                <a:lnTo>
                  <a:pt x="37667" y="902678"/>
                </a:lnTo>
                <a:lnTo>
                  <a:pt x="66074" y="812653"/>
                </a:lnTo>
                <a:lnTo>
                  <a:pt x="101852" y="725715"/>
                </a:lnTo>
                <a:lnTo>
                  <a:pt x="144666" y="642170"/>
                </a:lnTo>
                <a:lnTo>
                  <a:pt x="194183" y="562322"/>
                </a:lnTo>
                <a:lnTo>
                  <a:pt x="250070" y="486479"/>
                </a:lnTo>
                <a:lnTo>
                  <a:pt x="311993" y="414945"/>
                </a:lnTo>
                <a:lnTo>
                  <a:pt x="379618" y="348027"/>
                </a:lnTo>
                <a:lnTo>
                  <a:pt x="452613" y="286031"/>
                </a:lnTo>
                <a:lnTo>
                  <a:pt x="530644" y="229262"/>
                </a:lnTo>
                <a:lnTo>
                  <a:pt x="613377" y="178026"/>
                </a:lnTo>
                <a:lnTo>
                  <a:pt x="700479" y="132630"/>
                </a:lnTo>
                <a:lnTo>
                  <a:pt x="791616" y="93378"/>
                </a:lnTo>
                <a:lnTo>
                  <a:pt x="886455" y="60577"/>
                </a:lnTo>
                <a:lnTo>
                  <a:pt x="984663" y="34533"/>
                </a:lnTo>
                <a:lnTo>
                  <a:pt x="1085906" y="15552"/>
                </a:lnTo>
                <a:lnTo>
                  <a:pt x="1189849" y="3939"/>
                </a:lnTo>
                <a:lnTo>
                  <a:pt x="1296162" y="0"/>
                </a:lnTo>
                <a:lnTo>
                  <a:pt x="1402474" y="3939"/>
                </a:lnTo>
                <a:lnTo>
                  <a:pt x="1506417" y="15552"/>
                </a:lnTo>
                <a:lnTo>
                  <a:pt x="1607660" y="34533"/>
                </a:lnTo>
                <a:lnTo>
                  <a:pt x="1705868" y="60577"/>
                </a:lnTo>
                <a:lnTo>
                  <a:pt x="1800707" y="93378"/>
                </a:lnTo>
                <a:lnTo>
                  <a:pt x="1891844" y="132630"/>
                </a:lnTo>
                <a:lnTo>
                  <a:pt x="1978946" y="178026"/>
                </a:lnTo>
                <a:lnTo>
                  <a:pt x="2061679" y="229262"/>
                </a:lnTo>
                <a:lnTo>
                  <a:pt x="2139710" y="286031"/>
                </a:lnTo>
                <a:lnTo>
                  <a:pt x="2212705" y="348027"/>
                </a:lnTo>
                <a:lnTo>
                  <a:pt x="2280330" y="414945"/>
                </a:lnTo>
                <a:lnTo>
                  <a:pt x="2342253" y="486479"/>
                </a:lnTo>
                <a:lnTo>
                  <a:pt x="2398140" y="562322"/>
                </a:lnTo>
                <a:lnTo>
                  <a:pt x="2447657" y="642170"/>
                </a:lnTo>
                <a:lnTo>
                  <a:pt x="2490471" y="725715"/>
                </a:lnTo>
                <a:lnTo>
                  <a:pt x="2526249" y="812653"/>
                </a:lnTo>
                <a:lnTo>
                  <a:pt x="2554656" y="902678"/>
                </a:lnTo>
                <a:lnTo>
                  <a:pt x="2575360" y="995483"/>
                </a:lnTo>
                <a:lnTo>
                  <a:pt x="2588027" y="1090763"/>
                </a:lnTo>
                <a:lnTo>
                  <a:pt x="2592324" y="1188212"/>
                </a:lnTo>
                <a:lnTo>
                  <a:pt x="2588027" y="1285659"/>
                </a:lnTo>
                <a:lnTo>
                  <a:pt x="2575360" y="1380937"/>
                </a:lnTo>
                <a:lnTo>
                  <a:pt x="2554656" y="1473738"/>
                </a:lnTo>
                <a:lnTo>
                  <a:pt x="2526249" y="1563757"/>
                </a:lnTo>
                <a:lnTo>
                  <a:pt x="2490471" y="1650688"/>
                </a:lnTo>
                <a:lnTo>
                  <a:pt x="2447657" y="1734226"/>
                </a:lnTo>
                <a:lnTo>
                  <a:pt x="2398140" y="1814065"/>
                </a:lnTo>
                <a:lnTo>
                  <a:pt x="2342253" y="1889900"/>
                </a:lnTo>
                <a:lnTo>
                  <a:pt x="2280330" y="1961424"/>
                </a:lnTo>
                <a:lnTo>
                  <a:pt x="2212705" y="2028332"/>
                </a:lnTo>
                <a:lnTo>
                  <a:pt x="2139710" y="2090319"/>
                </a:lnTo>
                <a:lnTo>
                  <a:pt x="2061679" y="2147079"/>
                </a:lnTo>
                <a:lnTo>
                  <a:pt x="1978946" y="2198305"/>
                </a:lnTo>
                <a:lnTo>
                  <a:pt x="1891844" y="2243694"/>
                </a:lnTo>
                <a:lnTo>
                  <a:pt x="1800707" y="2282938"/>
                </a:lnTo>
                <a:lnTo>
                  <a:pt x="1705868" y="2315732"/>
                </a:lnTo>
                <a:lnTo>
                  <a:pt x="1607660" y="2341770"/>
                </a:lnTo>
                <a:lnTo>
                  <a:pt x="1506417" y="2360748"/>
                </a:lnTo>
                <a:lnTo>
                  <a:pt x="1402474" y="2372358"/>
                </a:lnTo>
                <a:lnTo>
                  <a:pt x="1296162" y="2376297"/>
                </a:lnTo>
                <a:lnTo>
                  <a:pt x="1189849" y="2372358"/>
                </a:lnTo>
                <a:lnTo>
                  <a:pt x="1085906" y="2360748"/>
                </a:lnTo>
                <a:lnTo>
                  <a:pt x="984663" y="2341770"/>
                </a:lnTo>
                <a:lnTo>
                  <a:pt x="886455" y="2315732"/>
                </a:lnTo>
                <a:lnTo>
                  <a:pt x="791616" y="2282938"/>
                </a:lnTo>
                <a:lnTo>
                  <a:pt x="700479" y="2243694"/>
                </a:lnTo>
                <a:lnTo>
                  <a:pt x="613377" y="2198305"/>
                </a:lnTo>
                <a:lnTo>
                  <a:pt x="530644" y="2147079"/>
                </a:lnTo>
                <a:lnTo>
                  <a:pt x="452613" y="2090319"/>
                </a:lnTo>
                <a:lnTo>
                  <a:pt x="379618" y="2028332"/>
                </a:lnTo>
                <a:lnTo>
                  <a:pt x="311993" y="1961424"/>
                </a:lnTo>
                <a:lnTo>
                  <a:pt x="250070" y="1889900"/>
                </a:lnTo>
                <a:lnTo>
                  <a:pt x="194183" y="1814065"/>
                </a:lnTo>
                <a:lnTo>
                  <a:pt x="144666" y="1734226"/>
                </a:lnTo>
                <a:lnTo>
                  <a:pt x="101852" y="1650688"/>
                </a:lnTo>
                <a:lnTo>
                  <a:pt x="66074" y="1563757"/>
                </a:lnTo>
                <a:lnTo>
                  <a:pt x="37667" y="1473738"/>
                </a:lnTo>
                <a:lnTo>
                  <a:pt x="16963" y="1380937"/>
                </a:lnTo>
                <a:lnTo>
                  <a:pt x="4296" y="1285659"/>
                </a:lnTo>
                <a:lnTo>
                  <a:pt x="0" y="1188212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0" y="260648"/>
            <a:ext cx="9144000" cy="512676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Доходы, формирующие муниципальный дорожный фонд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0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401" y="1320165"/>
            <a:ext cx="8787765" cy="697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200" b="1" spc="-20" smtClean="0">
                <a:solidFill>
                  <a:srgbClr val="0000FF"/>
                </a:solidFill>
                <a:cs typeface="Calibri"/>
              </a:rPr>
              <a:t>М</a:t>
            </a:r>
            <a:r>
              <a:rPr sz="2200" b="1" spc="-55" smtClean="0">
                <a:solidFill>
                  <a:srgbClr val="0000FF"/>
                </a:solidFill>
                <a:cs typeface="Calibri"/>
              </a:rPr>
              <a:t>е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жб</a:t>
            </a:r>
            <a:r>
              <a:rPr sz="2200" b="1" spc="-80" smtClean="0">
                <a:solidFill>
                  <a:srgbClr val="0000FF"/>
                </a:solidFill>
                <a:cs typeface="Calibri"/>
              </a:rPr>
              <a:t>ю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д</a:t>
            </a:r>
            <a:r>
              <a:rPr sz="2200" b="1" spc="-50" smtClean="0">
                <a:solidFill>
                  <a:srgbClr val="0000FF"/>
                </a:solidFill>
                <a:cs typeface="Calibri"/>
              </a:rPr>
              <a:t>ж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етные</a:t>
            </a:r>
            <a:r>
              <a:rPr sz="2200" b="1" spc="50" smtClean="0">
                <a:solidFill>
                  <a:srgbClr val="0000FF"/>
                </a:solidFill>
                <a:cs typeface="Calibri"/>
              </a:rPr>
              <a:t> </a:t>
            </a:r>
            <a:r>
              <a:rPr sz="2200" b="1" spc="-10" smtClean="0">
                <a:solidFill>
                  <a:srgbClr val="0000FF"/>
                </a:solidFill>
                <a:cs typeface="Calibri"/>
              </a:rPr>
              <a:t>т</a:t>
            </a:r>
            <a:r>
              <a:rPr sz="2200" b="1" spc="-25" smtClean="0">
                <a:solidFill>
                  <a:srgbClr val="0000FF"/>
                </a:solidFill>
                <a:cs typeface="Calibri"/>
              </a:rPr>
              <a:t>р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анс</a:t>
            </a:r>
            <a:r>
              <a:rPr sz="2200" b="1" spc="-10" smtClean="0">
                <a:solidFill>
                  <a:srgbClr val="0000FF"/>
                </a:solidFill>
                <a:cs typeface="Calibri"/>
              </a:rPr>
              <a:t>ф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ер</a:t>
            </a:r>
            <a:r>
              <a:rPr sz="2200" b="1" spc="-20" smtClean="0">
                <a:solidFill>
                  <a:srgbClr val="0000FF"/>
                </a:solidFill>
                <a:cs typeface="Calibri"/>
              </a:rPr>
              <a:t>ты</a:t>
            </a:r>
            <a:r>
              <a:rPr sz="2200" b="1" spc="45" smtClean="0">
                <a:solidFill>
                  <a:srgbClr val="0000FF"/>
                </a:solidFill>
                <a:cs typeface="Calibri"/>
              </a:rPr>
              <a:t> </a:t>
            </a:r>
            <a:r>
              <a:rPr sz="2200" spc="-15" smtClean="0">
                <a:cs typeface="Calibri"/>
              </a:rPr>
              <a:t>–</a:t>
            </a:r>
            <a:r>
              <a:rPr sz="2200" spc="5" smtClean="0">
                <a:cs typeface="Calibri"/>
              </a:rPr>
              <a:t> </a:t>
            </a:r>
            <a:r>
              <a:rPr sz="2200" spc="-25" smtClean="0">
                <a:cs typeface="Calibri"/>
              </a:rPr>
              <a:t>э</a:t>
            </a:r>
            <a:r>
              <a:rPr sz="2200" spc="-35" smtClean="0">
                <a:cs typeface="Calibri"/>
              </a:rPr>
              <a:t>т</a:t>
            </a:r>
            <a:r>
              <a:rPr sz="2200" spc="-15" smtClean="0">
                <a:cs typeface="Calibri"/>
              </a:rPr>
              <a:t>о</a:t>
            </a:r>
            <a:r>
              <a:rPr sz="2200" spc="10" smtClean="0">
                <a:cs typeface="Calibri"/>
              </a:rPr>
              <a:t> </a:t>
            </a:r>
            <a:r>
              <a:rPr sz="2200" spc="-45" smtClean="0">
                <a:cs typeface="Calibri"/>
              </a:rPr>
              <a:t>д</a:t>
            </a:r>
            <a:r>
              <a:rPr sz="2200" spc="-15" smtClean="0">
                <a:cs typeface="Calibri"/>
              </a:rPr>
              <a:t>ен</a:t>
            </a:r>
            <a:r>
              <a:rPr sz="2200" spc="-55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жные</a:t>
            </a:r>
            <a:r>
              <a:rPr sz="2200" spc="25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ср</a:t>
            </a:r>
            <a:r>
              <a:rPr sz="2200" spc="-50" smtClean="0">
                <a:cs typeface="Calibri"/>
              </a:rPr>
              <a:t>е</a:t>
            </a:r>
            <a:r>
              <a:rPr sz="2200" spc="-45" smtClean="0">
                <a:cs typeface="Calibri"/>
              </a:rPr>
              <a:t>д</a:t>
            </a:r>
            <a:r>
              <a:rPr sz="2200" spc="-10" smtClean="0">
                <a:cs typeface="Calibri"/>
              </a:rPr>
              <a:t>ства,</a:t>
            </a:r>
            <a:r>
              <a:rPr sz="2200" spc="5" smtClean="0">
                <a:cs typeface="Calibri"/>
              </a:rPr>
              <a:t> </a:t>
            </a:r>
            <a:r>
              <a:rPr sz="2200" spc="-25" smtClean="0">
                <a:cs typeface="Calibri"/>
              </a:rPr>
              <a:t>п</a:t>
            </a:r>
            <a:r>
              <a:rPr sz="2200" spc="-15" smtClean="0">
                <a:cs typeface="Calibri"/>
              </a:rPr>
              <a:t>еречи</a:t>
            </a:r>
            <a:r>
              <a:rPr sz="2200" spc="-20" smtClean="0">
                <a:cs typeface="Calibri"/>
              </a:rPr>
              <a:t>с</a:t>
            </a:r>
            <a:r>
              <a:rPr sz="2200" spc="-15" smtClean="0">
                <a:cs typeface="Calibri"/>
              </a:rPr>
              <a:t>ля</a:t>
            </a:r>
            <a:r>
              <a:rPr sz="2200" spc="-35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мые</a:t>
            </a:r>
            <a:r>
              <a:rPr sz="2200" spc="-10" smtClean="0">
                <a:cs typeface="Calibri"/>
              </a:rPr>
              <a:t> из</a:t>
            </a:r>
            <a:r>
              <a:rPr sz="2200" spc="-5" smtClean="0">
                <a:cs typeface="Calibri"/>
              </a:rPr>
              <a:t> </a:t>
            </a:r>
            <a:r>
              <a:rPr sz="2200" spc="-70" smtClean="0">
                <a:cs typeface="Calibri"/>
              </a:rPr>
              <a:t>о</a:t>
            </a:r>
            <a:r>
              <a:rPr sz="2200" spc="-15" smtClean="0">
                <a:cs typeface="Calibri"/>
              </a:rPr>
              <a:t>дно</a:t>
            </a:r>
            <a:r>
              <a:rPr sz="2200" spc="-35" smtClean="0">
                <a:cs typeface="Calibri"/>
              </a:rPr>
              <a:t>г</a:t>
            </a:r>
            <a:r>
              <a:rPr sz="2200" spc="-15" smtClean="0">
                <a:cs typeface="Calibri"/>
              </a:rPr>
              <a:t>о </a:t>
            </a:r>
            <a:r>
              <a:rPr sz="2200" spc="-30" smtClean="0">
                <a:cs typeface="Calibri"/>
              </a:rPr>
              <a:t>б</a:t>
            </a:r>
            <a:r>
              <a:rPr sz="2200" spc="-85" smtClean="0">
                <a:cs typeface="Calibri"/>
              </a:rPr>
              <a:t>ю</a:t>
            </a:r>
            <a:r>
              <a:rPr sz="2200" spc="-15" smtClean="0">
                <a:cs typeface="Calibri"/>
              </a:rPr>
              <a:t>д</a:t>
            </a:r>
            <a:r>
              <a:rPr sz="2200" spc="-50" smtClean="0">
                <a:cs typeface="Calibri"/>
              </a:rPr>
              <a:t>ж</a:t>
            </a:r>
            <a:r>
              <a:rPr sz="2200" spc="-30" smtClean="0">
                <a:cs typeface="Calibri"/>
              </a:rPr>
              <a:t>е</a:t>
            </a:r>
            <a:r>
              <a:rPr sz="2200" spc="-10" smtClean="0">
                <a:cs typeface="Calibri"/>
              </a:rPr>
              <a:t>та</a:t>
            </a:r>
            <a:r>
              <a:rPr sz="2200" spc="20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б</a:t>
            </a:r>
            <a:r>
              <a:rPr sz="2200" spc="-90" smtClean="0">
                <a:cs typeface="Calibri"/>
              </a:rPr>
              <a:t>ю</a:t>
            </a:r>
            <a:r>
              <a:rPr sz="2200" spc="-15" smtClean="0">
                <a:cs typeface="Calibri"/>
              </a:rPr>
              <a:t>д</a:t>
            </a:r>
            <a:r>
              <a:rPr sz="2200" spc="-50" smtClean="0">
                <a:cs typeface="Calibri"/>
              </a:rPr>
              <a:t>ж</a:t>
            </a:r>
            <a:r>
              <a:rPr sz="2200" spc="-30" smtClean="0">
                <a:cs typeface="Calibri"/>
              </a:rPr>
              <a:t>е</a:t>
            </a:r>
            <a:r>
              <a:rPr sz="2200" spc="-10" smtClean="0">
                <a:cs typeface="Calibri"/>
              </a:rPr>
              <a:t>тно</a:t>
            </a:r>
            <a:r>
              <a:rPr sz="2200" spc="-15" smtClean="0">
                <a:cs typeface="Calibri"/>
              </a:rPr>
              <a:t>й</a:t>
            </a:r>
            <a:r>
              <a:rPr sz="2200" spc="25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си</a:t>
            </a:r>
            <a:r>
              <a:rPr sz="2200" spc="-20" smtClean="0">
                <a:cs typeface="Calibri"/>
              </a:rPr>
              <a:t>с</a:t>
            </a:r>
            <a:r>
              <a:rPr sz="2200" spc="-35" smtClean="0">
                <a:cs typeface="Calibri"/>
              </a:rPr>
              <a:t>т</a:t>
            </a:r>
            <a:r>
              <a:rPr sz="2200" spc="-30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мы</a:t>
            </a:r>
            <a:r>
              <a:rPr sz="2200" spc="10" smtClean="0">
                <a:cs typeface="Calibri"/>
              </a:rPr>
              <a:t> </a:t>
            </a:r>
            <a:r>
              <a:rPr sz="2200" spc="-50" smtClean="0">
                <a:cs typeface="Calibri"/>
              </a:rPr>
              <a:t>Р</a:t>
            </a:r>
            <a:r>
              <a:rPr sz="2200" spc="-15" smtClean="0">
                <a:cs typeface="Calibri"/>
              </a:rPr>
              <a:t>о</a:t>
            </a:r>
            <a:r>
              <a:rPr sz="2200" spc="-30" smtClean="0">
                <a:cs typeface="Calibri"/>
              </a:rPr>
              <a:t>с</a:t>
            </a:r>
            <a:r>
              <a:rPr sz="2200" spc="-15" smtClean="0">
                <a:cs typeface="Calibri"/>
              </a:rPr>
              <a:t>сий</a:t>
            </a:r>
            <a:r>
              <a:rPr sz="2200" spc="-25" smtClean="0">
                <a:cs typeface="Calibri"/>
              </a:rPr>
              <a:t>с</a:t>
            </a:r>
            <a:r>
              <a:rPr sz="2200" spc="-50" smtClean="0">
                <a:cs typeface="Calibri"/>
              </a:rPr>
              <a:t>к</a:t>
            </a:r>
            <a:r>
              <a:rPr sz="2200" spc="-15" smtClean="0">
                <a:cs typeface="Calibri"/>
              </a:rPr>
              <a:t>ой</a:t>
            </a:r>
            <a:r>
              <a:rPr sz="2200" spc="15" smtClean="0">
                <a:cs typeface="Calibri"/>
              </a:rPr>
              <a:t> </a:t>
            </a:r>
            <a:r>
              <a:rPr sz="2200" spc="-20" smtClean="0">
                <a:cs typeface="Calibri"/>
              </a:rPr>
              <a:t>Ф</a:t>
            </a:r>
            <a:r>
              <a:rPr sz="2200" spc="-35" smtClean="0">
                <a:cs typeface="Calibri"/>
              </a:rPr>
              <a:t>е</a:t>
            </a:r>
            <a:r>
              <a:rPr sz="2200" spc="-45" smtClean="0">
                <a:cs typeface="Calibri"/>
              </a:rPr>
              <a:t>д</a:t>
            </a:r>
            <a:r>
              <a:rPr sz="2200" spc="-15" smtClean="0">
                <a:cs typeface="Calibri"/>
              </a:rPr>
              <a:t>ерации д</a:t>
            </a:r>
            <a:r>
              <a:rPr sz="2200" spc="-30" smtClean="0">
                <a:cs typeface="Calibri"/>
              </a:rPr>
              <a:t>р</a:t>
            </a:r>
            <a:r>
              <a:rPr sz="2200" spc="-10" smtClean="0">
                <a:cs typeface="Calibri"/>
              </a:rPr>
              <a:t>у</a:t>
            </a:r>
            <a:r>
              <a:rPr sz="2200" spc="-40" smtClean="0">
                <a:cs typeface="Calibri"/>
              </a:rPr>
              <a:t>г</a:t>
            </a:r>
            <a:r>
              <a:rPr sz="2200" spc="-15" smtClean="0">
                <a:cs typeface="Calibri"/>
              </a:rPr>
              <a:t>о</a:t>
            </a:r>
            <a:r>
              <a:rPr sz="2200" spc="-25" smtClean="0">
                <a:cs typeface="Calibri"/>
              </a:rPr>
              <a:t>м</a:t>
            </a:r>
            <a:r>
              <a:rPr sz="2200" spc="-70" smtClean="0">
                <a:cs typeface="Calibri"/>
              </a:rPr>
              <a:t>у</a:t>
            </a:r>
            <a:r>
              <a:rPr sz="2200" spc="-10" smtClean="0">
                <a:cs typeface="Calibri"/>
              </a:rPr>
              <a:t>.</a:t>
            </a:r>
            <a:endParaRPr sz="220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772" y="2196083"/>
            <a:ext cx="8994648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925" y="2276868"/>
            <a:ext cx="4443984" cy="646544"/>
          </a:xfrm>
          <a:custGeom>
            <a:avLst/>
            <a:gdLst/>
            <a:ahLst/>
            <a:cxnLst/>
            <a:rect l="l" t="t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0917" y="2276868"/>
            <a:ext cx="4443984" cy="646544"/>
          </a:xfrm>
          <a:custGeom>
            <a:avLst/>
            <a:gdLst/>
            <a:ahLst/>
            <a:cxnLst/>
            <a:rect l="l" t="t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925" y="2923400"/>
            <a:ext cx="4443984" cy="113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0917" y="2923400"/>
            <a:ext cx="4443984" cy="113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925" y="4054855"/>
            <a:ext cx="4443984" cy="134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0917" y="4054855"/>
            <a:ext cx="4443984" cy="134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925" y="5398089"/>
            <a:ext cx="4443984" cy="134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0917" y="5398089"/>
            <a:ext cx="4443984" cy="134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0917" y="2276855"/>
            <a:ext cx="0" cy="4464512"/>
          </a:xfrm>
          <a:custGeom>
            <a:avLst/>
            <a:gdLst/>
            <a:ahLst/>
            <a:cxnLst/>
            <a:rect l="l" t="t" r="r" b="b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5724" y="2432177"/>
            <a:ext cx="4124960" cy="395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399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Виды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м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жб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ю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5" smtClean="0">
                <a:solidFill>
                  <a:srgbClr val="FFFFFF"/>
                </a:solidFill>
                <a:cs typeface="Calibri"/>
              </a:rPr>
              <a:t>ж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етных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тр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нсфер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т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0"/>
              </a:spcBef>
            </a:pPr>
            <a:endParaRPr sz="1400"/>
          </a:p>
          <a:p>
            <a:pPr marL="12700" marR="525780">
              <a:lnSpc>
                <a:spcPct val="100000"/>
              </a:lnSpc>
            </a:pPr>
            <a:r>
              <a:rPr sz="2000" b="1" spc="-20" smtClean="0">
                <a:cs typeface="Calibri"/>
              </a:rPr>
              <a:t>Д</a:t>
            </a:r>
            <a:r>
              <a:rPr sz="2000" b="1" spc="-10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ции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</a:t>
            </a:r>
            <a:r>
              <a:rPr sz="2000" b="1" spc="-5" smtClean="0">
                <a:cs typeface="Calibri"/>
              </a:rPr>
              <a:t>«</a:t>
            </a:r>
            <a:r>
              <a:rPr sz="2000" b="1" spc="0" smtClean="0">
                <a:cs typeface="Calibri"/>
              </a:rPr>
              <a:t>Do</a:t>
            </a:r>
            <a:r>
              <a:rPr sz="2000" b="1" spc="-25" smtClean="0">
                <a:cs typeface="Calibri"/>
              </a:rPr>
              <a:t>t</a:t>
            </a:r>
            <a:r>
              <a:rPr sz="2000" b="1" spc="-30" smtClean="0">
                <a:cs typeface="Calibri"/>
              </a:rPr>
              <a:t>a</a:t>
            </a:r>
            <a:r>
              <a:rPr sz="2000" b="1" spc="0" smtClean="0">
                <a:cs typeface="Calibri"/>
              </a:rPr>
              <a:t>tio»</a:t>
            </a:r>
            <a:r>
              <a:rPr sz="2000" b="1" spc="-3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 д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р, п</a:t>
            </a:r>
            <a:r>
              <a:rPr sz="2000" b="1" spc="-25" smtClean="0">
                <a:cs typeface="Calibri"/>
              </a:rPr>
              <a:t>о</a:t>
            </a:r>
            <a:r>
              <a:rPr sz="2000" b="1" spc="-40" smtClean="0">
                <a:cs typeface="Calibri"/>
              </a:rPr>
              <a:t>ж</a:t>
            </a:r>
            <a:r>
              <a:rPr sz="2000" b="1" spc="0" smtClean="0">
                <a:cs typeface="Calibri"/>
              </a:rPr>
              <a:t>ертвование)</a:t>
            </a:r>
            <a:endParaRPr sz="2000">
              <a:cs typeface="Calibri"/>
            </a:endParaRPr>
          </a:p>
          <a:p>
            <a:pPr>
              <a:lnSpc>
                <a:spcPts val="900"/>
              </a:lnSpc>
              <a:spcBef>
                <a:spcPts val="44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С</a:t>
            </a:r>
            <a:r>
              <a:rPr sz="2000" b="1" spc="-10" smtClean="0">
                <a:cs typeface="Calibri"/>
              </a:rPr>
              <a:t>у</a:t>
            </a:r>
            <a:r>
              <a:rPr sz="2000" b="1" spc="0" smtClean="0">
                <a:cs typeface="Calibri"/>
              </a:rPr>
              <a:t>бвен</a:t>
            </a:r>
            <a:r>
              <a:rPr sz="2000" b="1" spc="5" smtClean="0">
                <a:cs typeface="Calibri"/>
              </a:rPr>
              <a:t>ц</a:t>
            </a:r>
            <a:r>
              <a:rPr sz="2000" b="1" spc="0" smtClean="0">
                <a:cs typeface="Calibri"/>
              </a:rPr>
              <a:t>ии</a:t>
            </a:r>
            <a:r>
              <a:rPr sz="2000" b="1" spc="-2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«Sub</a:t>
            </a:r>
            <a:r>
              <a:rPr sz="2000" b="1" spc="-30" smtClean="0">
                <a:cs typeface="Calibri"/>
              </a:rPr>
              <a:t>v</a:t>
            </a:r>
            <a:r>
              <a:rPr sz="2000" b="1" spc="0" smtClean="0">
                <a:cs typeface="Calibri"/>
              </a:rPr>
              <a:t>eni</a:t>
            </a:r>
            <a:r>
              <a:rPr sz="2000" b="1" spc="-25" smtClean="0">
                <a:cs typeface="Calibri"/>
              </a:rPr>
              <a:t>r</a:t>
            </a:r>
            <a:r>
              <a:rPr sz="2000" b="1" spc="-5" smtClean="0">
                <a:cs typeface="Calibri"/>
              </a:rPr>
              <a:t>e</a:t>
            </a:r>
            <a:r>
              <a:rPr sz="2000" b="1" spc="0" smtClean="0">
                <a:cs typeface="Calibri"/>
              </a:rPr>
              <a:t>»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при</a:t>
            </a:r>
            <a:r>
              <a:rPr sz="2000" b="1" spc="-40" smtClean="0">
                <a:cs typeface="Calibri"/>
              </a:rPr>
              <a:t>х</a:t>
            </a:r>
            <a:r>
              <a:rPr sz="2000" b="1" spc="-50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ди</a:t>
            </a:r>
            <a:r>
              <a:rPr sz="2000" b="1" spc="-10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ь</a:t>
            </a:r>
            <a:r>
              <a:rPr sz="2000" b="1" spc="-4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на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помощь)</a:t>
            </a:r>
            <a:endParaRPr sz="2000">
              <a:cs typeface="Calibri"/>
            </a:endParaRPr>
          </a:p>
          <a:p>
            <a:pPr>
              <a:lnSpc>
                <a:spcPts val="750"/>
              </a:lnSpc>
              <a:spcBef>
                <a:spcPts val="27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С</a:t>
            </a:r>
            <a:r>
              <a:rPr sz="2000" b="1" spc="-10" smtClean="0">
                <a:cs typeface="Calibri"/>
              </a:rPr>
              <a:t>у</a:t>
            </a:r>
            <a:r>
              <a:rPr sz="2000" b="1" spc="0" smtClean="0">
                <a:cs typeface="Calibri"/>
              </a:rPr>
              <a:t>бсидии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</a:t>
            </a:r>
            <a:r>
              <a:rPr sz="2000" b="1" spc="-5" smtClean="0">
                <a:cs typeface="Calibri"/>
              </a:rPr>
              <a:t>«</a:t>
            </a:r>
            <a:r>
              <a:rPr sz="2000" b="1" spc="0" smtClean="0">
                <a:cs typeface="Calibri"/>
              </a:rPr>
              <a:t>Subsidium»</a:t>
            </a:r>
            <a:r>
              <a:rPr sz="2000" b="1" spc="-4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п</a:t>
            </a:r>
            <a:r>
              <a:rPr sz="2000" b="1" spc="-55" smtClean="0">
                <a:cs typeface="Calibri"/>
              </a:rPr>
              <a:t>о</a:t>
            </a:r>
            <a:r>
              <a:rPr sz="2000" b="1" spc="30" smtClean="0">
                <a:cs typeface="Calibri"/>
              </a:rPr>
              <a:t>д</a:t>
            </a:r>
            <a:r>
              <a:rPr sz="2000" b="1" spc="-20" smtClean="0">
                <a:cs typeface="Calibri"/>
              </a:rPr>
              <a:t>д</a:t>
            </a:r>
            <a:r>
              <a:rPr sz="2000" b="1" spc="0" smtClean="0">
                <a:cs typeface="Calibri"/>
              </a:rPr>
              <a:t>е</a:t>
            </a:r>
            <a:r>
              <a:rPr sz="2000" b="1" spc="-25" smtClean="0">
                <a:cs typeface="Calibri"/>
              </a:rPr>
              <a:t>р</a:t>
            </a:r>
            <a:r>
              <a:rPr sz="2000" b="1" spc="0" smtClean="0">
                <a:cs typeface="Calibri"/>
              </a:rPr>
              <a:t>ж</a:t>
            </a:r>
            <a:r>
              <a:rPr sz="2000" b="1" spc="-25" smtClean="0">
                <a:cs typeface="Calibri"/>
              </a:rPr>
              <a:t>к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)</a:t>
            </a:r>
            <a:endParaRPr sz="2000"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6421" y="2432177"/>
            <a:ext cx="4330065" cy="4123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5565" algn="ctr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Опр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ление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3"/>
              </a:spcBef>
            </a:pPr>
            <a:endParaRPr sz="1300"/>
          </a:p>
          <a:p>
            <a:pPr marL="194945" marR="289560" indent="-635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без оп</a:t>
            </a:r>
            <a:r>
              <a:rPr sz="2000" spc="5" smtClean="0">
                <a:cs typeface="Calibri"/>
              </a:rPr>
              <a:t>р</a:t>
            </a:r>
            <a:r>
              <a:rPr sz="2000" spc="-30" smtClean="0">
                <a:cs typeface="Calibri"/>
              </a:rPr>
              <a:t>ед</a:t>
            </a:r>
            <a:r>
              <a:rPr sz="2000" spc="-4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ле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ия </a:t>
            </a:r>
            <a:r>
              <a:rPr sz="2000" spc="-30" smtClean="0">
                <a:cs typeface="Calibri"/>
              </a:rPr>
              <a:t>к</a:t>
            </a:r>
            <a:r>
              <a:rPr sz="2000" spc="0" smtClean="0">
                <a:cs typeface="Calibri"/>
              </a:rPr>
              <a:t>он</a:t>
            </a:r>
            <a:r>
              <a:rPr sz="2000" spc="-10" smtClean="0">
                <a:cs typeface="Calibri"/>
              </a:rPr>
              <a:t>к</a:t>
            </a:r>
            <a:r>
              <a:rPr sz="2000" spc="0" smtClean="0">
                <a:cs typeface="Calibri"/>
              </a:rPr>
              <a:t>р</a:t>
            </a:r>
            <a:r>
              <a:rPr sz="2000" spc="-1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тной</a:t>
            </a:r>
            <a:r>
              <a:rPr sz="2000" spc="-15" smtClean="0">
                <a:cs typeface="Calibri"/>
              </a:rPr>
              <a:t> </a:t>
            </a:r>
            <a:r>
              <a:rPr sz="2000" spc="-30" smtClean="0">
                <a:cs typeface="Calibri"/>
              </a:rPr>
              <a:t>ц</a:t>
            </a:r>
            <a:r>
              <a:rPr sz="2000" spc="-4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ли</a:t>
            </a:r>
            <a:r>
              <a:rPr sz="2000" spc="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их</a:t>
            </a:r>
            <a:r>
              <a:rPr sz="2000" spc="-2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исп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ь</a:t>
            </a:r>
            <a:r>
              <a:rPr sz="2000" spc="0" smtClean="0">
                <a:cs typeface="Calibri"/>
              </a:rPr>
              <a:t>зования</a:t>
            </a:r>
            <a:endParaRPr sz="2000">
              <a:cs typeface="Calibri"/>
            </a:endParaRPr>
          </a:p>
          <a:p>
            <a:pPr>
              <a:lnSpc>
                <a:spcPts val="900"/>
              </a:lnSpc>
              <a:spcBef>
                <a:spcPts val="24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3810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на</a:t>
            </a:r>
            <a:r>
              <a:rPr sz="2000" spc="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ф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на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сирование</a:t>
            </a:r>
            <a:endParaRPr sz="2000">
              <a:cs typeface="Calibri"/>
            </a:endParaRPr>
          </a:p>
          <a:p>
            <a:pPr marL="148590" algn="ctr">
              <a:lnSpc>
                <a:spcPct val="100000"/>
              </a:lnSpc>
            </a:pPr>
            <a:r>
              <a:rPr sz="2000" smtClean="0">
                <a:cs typeface="Calibri"/>
              </a:rPr>
              <a:t>«пер</a:t>
            </a:r>
            <a:r>
              <a:rPr sz="2000" spc="-25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да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н</a:t>
            </a:r>
            <a:r>
              <a:rPr sz="2000" spc="-10" smtClean="0">
                <a:cs typeface="Calibri"/>
              </a:rPr>
              <a:t>ы</a:t>
            </a:r>
            <a:r>
              <a:rPr sz="2000" spc="0" smtClean="0">
                <a:cs typeface="Calibri"/>
              </a:rPr>
              <a:t>х»</a:t>
            </a:r>
            <a:r>
              <a:rPr sz="2000" spc="-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д</a:t>
            </a:r>
            <a:r>
              <a:rPr sz="2000" spc="-15" smtClean="0">
                <a:cs typeface="Calibri"/>
              </a:rPr>
              <a:t>р</a:t>
            </a:r>
            <a:r>
              <a:rPr sz="2000" spc="0" smtClean="0">
                <a:cs typeface="Calibri"/>
              </a:rPr>
              <a:t>угим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пу</a:t>
            </a:r>
            <a:r>
              <a:rPr sz="2000" spc="-40" smtClean="0">
                <a:cs typeface="Calibri"/>
              </a:rPr>
              <a:t>б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ч</a:t>
            </a:r>
            <a:r>
              <a:rPr sz="2000" spc="-10" smtClean="0">
                <a:cs typeface="Calibri"/>
              </a:rPr>
              <a:t>н</a:t>
            </a:r>
            <a:r>
              <a:rPr sz="2000" spc="-5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47320" algn="ctr">
              <a:lnSpc>
                <a:spcPct val="100000"/>
              </a:lnSpc>
            </a:pPr>
            <a:r>
              <a:rPr sz="2000" smtClean="0">
                <a:cs typeface="Calibri"/>
              </a:rPr>
              <a:t>правовым</a:t>
            </a:r>
            <a:r>
              <a:rPr sz="2000" spc="-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обра</a:t>
            </a:r>
            <a:r>
              <a:rPr sz="2000" spc="5" smtClean="0">
                <a:cs typeface="Calibri"/>
              </a:rPr>
              <a:t>з</a:t>
            </a:r>
            <a:r>
              <a:rPr sz="2000" spc="0" smtClean="0">
                <a:cs typeface="Calibri"/>
              </a:rPr>
              <a:t>ован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ям</a:t>
            </a:r>
            <a:r>
              <a:rPr sz="2000" spc="-3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п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омоч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й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6"/>
              </a:spcBef>
            </a:pPr>
            <a:endParaRPr sz="1300"/>
          </a:p>
          <a:p>
            <a:pPr marR="9525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на</a:t>
            </a:r>
            <a:r>
              <a:rPr sz="2000" spc="10" smtClean="0">
                <a:cs typeface="Calibri"/>
              </a:rPr>
              <a:t> </a:t>
            </a:r>
            <a:r>
              <a:rPr sz="2000" spc="-10" smtClean="0">
                <a:cs typeface="Calibri"/>
              </a:rPr>
              <a:t>у</a:t>
            </a:r>
            <a:r>
              <a:rPr sz="2000" spc="0" smtClean="0">
                <a:cs typeface="Calibri"/>
              </a:rPr>
              <a:t>словиях</a:t>
            </a:r>
            <a:r>
              <a:rPr sz="2000" spc="-30" smtClean="0">
                <a:cs typeface="Calibri"/>
              </a:rPr>
              <a:t> д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лево</a:t>
            </a:r>
            <a:r>
              <a:rPr sz="2000" spc="-30" smtClean="0">
                <a:cs typeface="Calibri"/>
              </a:rPr>
              <a:t>г</a:t>
            </a:r>
            <a:r>
              <a:rPr sz="2000" spc="0" smtClean="0">
                <a:cs typeface="Calibri"/>
              </a:rPr>
              <a:t>о</a:t>
            </a:r>
            <a:endParaRPr sz="2000"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000" smtClean="0">
                <a:cs typeface="Calibri"/>
              </a:rPr>
              <a:t>соф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н</a:t>
            </a:r>
            <a:r>
              <a:rPr sz="2000" spc="-10" smtClean="0">
                <a:cs typeface="Calibri"/>
              </a:rPr>
              <a:t>а</a:t>
            </a:r>
            <a:r>
              <a:rPr sz="2000" spc="0" smtClean="0">
                <a:cs typeface="Calibri"/>
              </a:rPr>
              <a:t>нс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рова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ия</a:t>
            </a:r>
            <a:r>
              <a:rPr sz="2000" spc="-1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рас</a:t>
            </a:r>
            <a:r>
              <a:rPr sz="2000" spc="-40" smtClean="0">
                <a:cs typeface="Calibri"/>
              </a:rPr>
              <a:t>х</a:t>
            </a:r>
            <a:r>
              <a:rPr sz="2000" spc="-65" smtClean="0">
                <a:cs typeface="Calibri"/>
              </a:rPr>
              <a:t>о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ов</a:t>
            </a:r>
            <a:r>
              <a:rPr sz="2000" spc="-1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д</a:t>
            </a:r>
            <a:r>
              <a:rPr sz="2000" spc="-15" smtClean="0">
                <a:cs typeface="Calibri"/>
              </a:rPr>
              <a:t>р</a:t>
            </a:r>
            <a:r>
              <a:rPr sz="2000" spc="0" smtClean="0">
                <a:cs typeface="Calibri"/>
              </a:rPr>
              <a:t>угих</a:t>
            </a:r>
            <a:endParaRPr sz="2000"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000" smtClean="0">
                <a:cs typeface="Calibri"/>
              </a:rPr>
              <a:t>б</a:t>
            </a:r>
            <a:r>
              <a:rPr sz="2000" spc="-55" smtClean="0">
                <a:cs typeface="Calibri"/>
              </a:rPr>
              <a:t>ю</a:t>
            </a:r>
            <a:r>
              <a:rPr sz="2000" spc="0" smtClean="0">
                <a:cs typeface="Calibri"/>
              </a:rPr>
              <a:t>д</a:t>
            </a:r>
            <a:r>
              <a:rPr sz="2000" spc="-30" smtClean="0">
                <a:cs typeface="Calibri"/>
              </a:rPr>
              <a:t>ж</a:t>
            </a:r>
            <a:r>
              <a:rPr sz="2000" spc="-15" smtClean="0">
                <a:cs typeface="Calibri"/>
              </a:rPr>
              <a:t>е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ов</a:t>
            </a:r>
            <a:endParaRPr sz="2000">
              <a:cs typeface="Calibri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Межбюджетные трансферты – основной вид безвозмездных перечислений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967616"/>
            <a:ext cx="2503805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0" baseline="2777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500" b="1" spc="-7" baseline="2777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500" b="1" spc="-30" baseline="2777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500" b="1" spc="0" baseline="2777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500" b="1" spc="-15" baseline="2777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бщ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го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рс</a:t>
            </a:r>
            <a:r>
              <a:rPr sz="1500" b="1" spc="30" baseline="2777" err="1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ве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500" b="1" spc="-7" baseline="2777" smtClean="0">
                <a:solidFill>
                  <a:srgbClr val="404040"/>
                </a:solidFill>
                <a:cs typeface="Times New Roman"/>
              </a:rPr>
              <a:t>-</a:t>
            </a:r>
            <a:r>
              <a:rPr lang="ru-RU" sz="1500" b="1" spc="-7" baseline="2777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3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endParaRPr sz="1000"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113920"/>
            <a:ext cx="84328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ные 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просы»</a:t>
            </a:r>
            <a:endParaRPr sz="1000"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4378717"/>
            <a:ext cx="110045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smtClean="0">
                <a:solidFill>
                  <a:srgbClr val="404040"/>
                </a:solidFill>
                <a:cs typeface="Times New Roman"/>
              </a:rPr>
              <a:t>02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«Наци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endParaRPr sz="100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обо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рон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344" y="5119864"/>
            <a:ext cx="1235710" cy="469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езоп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ь</a:t>
            </a:r>
            <a:r>
              <a:rPr sz="1000" b="1" spc="-3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пр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рани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ел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дея</a:t>
            </a:r>
            <a:r>
              <a:rPr sz="1000" b="1" spc="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ельн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ь»</a:t>
            </a:r>
            <a:endParaRPr sz="1000"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4270" y="4319916"/>
            <a:ext cx="109982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dirty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4</a:t>
            </a:r>
            <a:r>
              <a:rPr sz="1000" b="1" spc="-20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dirty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5" dirty="0" err="1" smtClean="0">
                <a:solidFill>
                  <a:srgbClr val="404040"/>
                </a:solidFill>
                <a:cs typeface="Times New Roman"/>
              </a:rPr>
              <a:t>эк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dirty="0" err="1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ик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»</a:t>
            </a:r>
            <a:endParaRPr sz="1000" dirty="0"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0350" y="5369317"/>
            <a:ext cx="875665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5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л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щ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-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мм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 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зяйс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975" y="4276991"/>
            <a:ext cx="78359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6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щ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ей среды»</a:t>
            </a:r>
            <a:endParaRPr sz="100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4751844"/>
            <a:ext cx="105537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7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раз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ние»</a:t>
            </a:r>
            <a:endParaRPr sz="1000"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2678" y="4978919"/>
            <a:ext cx="106172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8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Куль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ра, кинем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гр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аф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ия»</a:t>
            </a:r>
            <a:endParaRPr sz="1000"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928" y="4751844"/>
            <a:ext cx="129921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9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Здр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ранение»</a:t>
            </a:r>
            <a:endParaRPr sz="1000"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59628" y="4319916"/>
            <a:ext cx="95567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ли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ик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0479" y="4607317"/>
            <a:ext cx="940435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изическ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000" b="1" spc="-4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сп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000" b="1" spc="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9533" y="5129795"/>
            <a:ext cx="82550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2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Средс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й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ин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ции»</a:t>
            </a:r>
            <a:endParaRPr sz="1000"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1734" y="5615647"/>
            <a:ext cx="1139825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3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сл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ние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г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рс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енн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го</a:t>
            </a:r>
            <a:r>
              <a:rPr sz="1000" b="1" spc="-5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ницип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го д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лг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65185" y="4656466"/>
            <a:ext cx="117856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4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ные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ранс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ер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ы</a:t>
            </a:r>
            <a:r>
              <a:rPr sz="1000" b="1" spc="-6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общ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о 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рак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7950" y="676160"/>
            <a:ext cx="8785225" cy="2303526"/>
          </a:xfrm>
          <a:custGeom>
            <a:avLst/>
            <a:gdLst/>
            <a:ahLst/>
            <a:cxnLst/>
            <a:rect l="l" t="t" r="r" b="b"/>
            <a:pathLst>
              <a:path w="8785225" h="2303526">
                <a:moveTo>
                  <a:pt x="0" y="2303526"/>
                </a:moveTo>
                <a:lnTo>
                  <a:pt x="8785225" y="2303526"/>
                </a:lnTo>
                <a:lnTo>
                  <a:pt x="8785225" y="0"/>
                </a:lnTo>
                <a:lnTo>
                  <a:pt x="0" y="0"/>
                </a:lnTo>
                <a:lnTo>
                  <a:pt x="0" y="2303526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9512" y="819708"/>
            <a:ext cx="8630285" cy="26866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marR="15240">
              <a:lnSpc>
                <a:spcPts val="1510"/>
              </a:lnSpc>
            </a:pPr>
            <a:r>
              <a:rPr sz="1400" b="1" spc="-10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ас</a:t>
            </a:r>
            <a:r>
              <a:rPr sz="1400" b="1" spc="-10" dirty="0" err="1" smtClean="0">
                <a:cs typeface="Times New Roman"/>
              </a:rPr>
              <a:t>х</a:t>
            </a:r>
            <a:r>
              <a:rPr sz="1400" b="1" spc="0" dirty="0" err="1" smtClean="0">
                <a:cs typeface="Times New Roman"/>
              </a:rPr>
              <a:t>оды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б</a:t>
            </a:r>
            <a:r>
              <a:rPr sz="1400" b="1" spc="-5" dirty="0" err="1" smtClean="0">
                <a:cs typeface="Times New Roman"/>
              </a:rPr>
              <a:t>ю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15" dirty="0" err="1" smtClean="0">
                <a:cs typeface="Times New Roman"/>
              </a:rPr>
              <a:t>ж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sz="1400" b="1" spc="5" dirty="0" err="1" smtClean="0">
                <a:cs typeface="Times New Roman"/>
              </a:rPr>
              <a:t>т</a:t>
            </a:r>
            <a:r>
              <a:rPr sz="1400" b="1" spc="0" dirty="0" err="1" smtClean="0">
                <a:cs typeface="Times New Roman"/>
              </a:rPr>
              <a:t>а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–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вы</a:t>
            </a:r>
            <a:r>
              <a:rPr sz="1400" spc="5" dirty="0" err="1" smtClean="0">
                <a:cs typeface="Times New Roman"/>
              </a:rPr>
              <a:t>п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-15" dirty="0" err="1" smtClean="0">
                <a:cs typeface="Times New Roman"/>
              </a:rPr>
              <a:t>а</a:t>
            </a:r>
            <a:r>
              <a:rPr sz="1400" spc="0" dirty="0" err="1" smtClean="0">
                <a:cs typeface="Times New Roman"/>
              </a:rPr>
              <a:t>ч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вае</a:t>
            </a:r>
            <a:r>
              <a:rPr sz="1400" spc="-15" dirty="0" err="1" smtClean="0">
                <a:cs typeface="Times New Roman"/>
              </a:rPr>
              <a:t>м</a:t>
            </a:r>
            <a:r>
              <a:rPr sz="1400" spc="0" dirty="0" err="1" smtClean="0">
                <a:cs typeface="Times New Roman"/>
              </a:rPr>
              <a:t>ые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з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джета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д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не</a:t>
            </a:r>
            <a:r>
              <a:rPr sz="1400" spc="-10" dirty="0" err="1" smtClean="0">
                <a:cs typeface="Times New Roman"/>
              </a:rPr>
              <a:t>жн</a:t>
            </a:r>
            <a:r>
              <a:rPr sz="1400" spc="0" dirty="0" err="1" smtClean="0">
                <a:cs typeface="Times New Roman"/>
              </a:rPr>
              <a:t>ые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дства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а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искл</a:t>
            </a:r>
            <a:r>
              <a:rPr sz="1400" spc="-10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че</a:t>
            </a:r>
            <a:r>
              <a:rPr sz="1400" spc="5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ием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едств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яв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яющи</a:t>
            </a:r>
            <a:r>
              <a:rPr sz="1400" spc="5" dirty="0" err="1" smtClean="0">
                <a:cs typeface="Times New Roman"/>
              </a:rPr>
              <a:t>х</a:t>
            </a:r>
            <a:r>
              <a:rPr sz="1400" spc="0" dirty="0" err="1" smtClean="0">
                <a:cs typeface="Times New Roman"/>
              </a:rPr>
              <a:t>ся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источ</a:t>
            </a:r>
            <a:r>
              <a:rPr sz="1400" spc="5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иками</a:t>
            </a:r>
            <a:r>
              <a:rPr sz="1400" spc="-5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нансирован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я</a:t>
            </a:r>
            <a:r>
              <a:rPr sz="1400" spc="-2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деф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цита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джета</a:t>
            </a:r>
            <a:r>
              <a:rPr sz="1400" spc="0" dirty="0" smtClean="0">
                <a:cs typeface="Times New Roman"/>
              </a:rPr>
              <a:t>.</a:t>
            </a:r>
            <a:endParaRPr sz="1400" dirty="0">
              <a:cs typeface="Times New Roman"/>
            </a:endParaRPr>
          </a:p>
          <a:p>
            <a:pPr>
              <a:lnSpc>
                <a:spcPts val="500"/>
              </a:lnSpc>
              <a:spcBef>
                <a:spcPts val="16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2700" algn="just">
              <a:lnSpc>
                <a:spcPts val="1510"/>
              </a:lnSpc>
            </a:pPr>
            <a:r>
              <a:rPr sz="1400" b="1" spc="-10" dirty="0" err="1" smtClean="0">
                <a:cs typeface="Times New Roman"/>
              </a:rPr>
              <a:t>Ф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15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мир</a:t>
            </a:r>
            <a:r>
              <a:rPr sz="1400" b="1" spc="-10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ван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р</a:t>
            </a:r>
            <a:r>
              <a:rPr sz="1400" b="1" spc="-10" dirty="0" err="1" smtClean="0">
                <a:cs typeface="Times New Roman"/>
              </a:rPr>
              <a:t>а</a:t>
            </a:r>
            <a:r>
              <a:rPr sz="1400" b="1" spc="0" dirty="0" err="1" smtClean="0">
                <a:cs typeface="Times New Roman"/>
              </a:rPr>
              <a:t>с</a:t>
            </a:r>
            <a:r>
              <a:rPr sz="1400" b="1" spc="5" dirty="0" err="1" smtClean="0">
                <a:cs typeface="Times New Roman"/>
              </a:rPr>
              <a:t>х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15" dirty="0" err="1" smtClean="0">
                <a:cs typeface="Times New Roman"/>
              </a:rPr>
              <a:t>д</a:t>
            </a:r>
            <a:r>
              <a:rPr sz="1400" b="1" spc="0" dirty="0" err="1" smtClean="0">
                <a:cs typeface="Times New Roman"/>
              </a:rPr>
              <a:t>ов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ос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0" dirty="0" err="1" smtClean="0">
                <a:cs typeface="Times New Roman"/>
              </a:rPr>
              <a:t>ществ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10" dirty="0" err="1" smtClean="0">
                <a:cs typeface="Times New Roman"/>
              </a:rPr>
              <a:t>я</a:t>
            </a:r>
            <a:r>
              <a:rPr sz="1400" spc="0" dirty="0" err="1" smtClean="0">
                <a:cs typeface="Times New Roman"/>
              </a:rPr>
              <a:t>ется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в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етст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ии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с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рас</a:t>
            </a:r>
            <a:r>
              <a:rPr sz="1400" spc="5" dirty="0" err="1" smtClean="0">
                <a:cs typeface="Times New Roman"/>
              </a:rPr>
              <a:t>х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д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ыми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бязате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-5" dirty="0" err="1" smtClean="0">
                <a:cs typeface="Times New Roman"/>
              </a:rPr>
              <a:t>ь</a:t>
            </a:r>
            <a:r>
              <a:rPr sz="1400" spc="0" dirty="0" err="1" smtClean="0">
                <a:cs typeface="Times New Roman"/>
              </a:rPr>
              <a:t>ствами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10" dirty="0" err="1" smtClean="0">
                <a:cs typeface="Times New Roman"/>
              </a:rPr>
              <a:t>б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10" dirty="0" err="1" smtClean="0">
                <a:cs typeface="Times New Roman"/>
              </a:rPr>
              <a:t>с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ов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енны</a:t>
            </a:r>
            <a:r>
              <a:rPr sz="1400" spc="-15" dirty="0" err="1" smtClean="0">
                <a:cs typeface="Times New Roman"/>
              </a:rPr>
              <a:t>м</a:t>
            </a:r>
            <a:r>
              <a:rPr sz="1400" spc="0" dirty="0" err="1" smtClean="0">
                <a:cs typeface="Times New Roman"/>
              </a:rPr>
              <a:t>и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т</a:t>
            </a:r>
            <a:r>
              <a:rPr sz="1400" spc="0" dirty="0" err="1" smtClean="0">
                <a:cs typeface="Times New Roman"/>
              </a:rPr>
              <a:t>анов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ен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ым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з</a:t>
            </a:r>
            <a:r>
              <a:rPr sz="1400" spc="-15" dirty="0" err="1" smtClean="0">
                <a:cs typeface="Times New Roman"/>
              </a:rPr>
              <a:t>а</a:t>
            </a:r>
            <a:r>
              <a:rPr sz="1400" spc="-10" dirty="0" err="1" smtClean="0">
                <a:cs typeface="Times New Roman"/>
              </a:rPr>
              <a:t>к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одате</a:t>
            </a:r>
            <a:r>
              <a:rPr sz="1400" spc="-5" dirty="0" err="1" smtClean="0">
                <a:cs typeface="Times New Roman"/>
              </a:rPr>
              <a:t>ль</a:t>
            </a:r>
            <a:r>
              <a:rPr sz="1400" spc="0" dirty="0" err="1" smtClean="0">
                <a:cs typeface="Times New Roman"/>
              </a:rPr>
              <a:t>ством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ра</a:t>
            </a:r>
            <a:r>
              <a:rPr sz="1400" spc="-1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г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а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ич</a:t>
            </a:r>
            <a:r>
              <a:rPr sz="1400" spc="-10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нием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н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мо</a:t>
            </a:r>
            <a:r>
              <a:rPr sz="1400" spc="-10" dirty="0" err="1" smtClean="0">
                <a:cs typeface="Times New Roman"/>
              </a:rPr>
              <a:t>ч</a:t>
            </a:r>
            <a:r>
              <a:rPr sz="1400" spc="0" dirty="0" err="1" smtClean="0">
                <a:cs typeface="Times New Roman"/>
              </a:rPr>
              <a:t>ий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н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ние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к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10" dirty="0" err="1" smtClean="0">
                <a:cs typeface="Times New Roman"/>
              </a:rPr>
              <a:t>оры</a:t>
            </a:r>
            <a:r>
              <a:rPr sz="1400" spc="0" dirty="0" err="1" smtClean="0">
                <a:cs typeface="Times New Roman"/>
              </a:rPr>
              <a:t>х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д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2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ж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о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р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ис</a:t>
            </a:r>
            <a:r>
              <a:rPr sz="1400" spc="-10" dirty="0" err="1" smtClean="0">
                <a:cs typeface="Times New Roman"/>
              </a:rPr>
              <a:t>хо</a:t>
            </a:r>
            <a:r>
              <a:rPr sz="1400" spc="0" dirty="0" err="1" smtClean="0">
                <a:cs typeface="Times New Roman"/>
              </a:rPr>
              <a:t>дить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в </a:t>
            </a:r>
            <a:r>
              <a:rPr sz="1400" spc="0" dirty="0" err="1" smtClean="0">
                <a:cs typeface="Times New Roman"/>
              </a:rPr>
              <a:t>оче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едн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м</a:t>
            </a:r>
            <a:r>
              <a:rPr sz="1400" spc="-4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нанс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вом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г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ду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-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а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счет</a:t>
            </a:r>
            <a:r>
              <a:rPr sz="1400" spc="-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едств</a:t>
            </a:r>
            <a:r>
              <a:rPr sz="1400" spc="-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етст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щих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в</a:t>
            </a:r>
            <a:r>
              <a:rPr sz="1400" spc="0" dirty="0" smtClean="0">
                <a:cs typeface="Times New Roman"/>
              </a:rPr>
              <a:t>.</a:t>
            </a:r>
            <a:endParaRPr sz="1400" dirty="0">
              <a:cs typeface="Times New Roman"/>
            </a:endParaRPr>
          </a:p>
          <a:p>
            <a:pPr>
              <a:lnSpc>
                <a:spcPts val="1400"/>
              </a:lnSpc>
              <a:spcBef>
                <a:spcPts val="90"/>
              </a:spcBef>
            </a:pPr>
            <a:endParaRPr sz="1400" dirty="0"/>
          </a:p>
          <a:p>
            <a:pPr marL="12700" marR="4944110" algn="just">
              <a:lnSpc>
                <a:spcPct val="100000"/>
              </a:lnSpc>
            </a:pPr>
            <a:r>
              <a:rPr sz="1400" b="1" dirty="0" err="1" smtClean="0">
                <a:cs typeface="Times New Roman"/>
              </a:rPr>
              <a:t>Пр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-5" dirty="0" err="1" smtClean="0">
                <a:cs typeface="Times New Roman"/>
              </a:rPr>
              <a:t>нцип</a:t>
            </a:r>
            <a:r>
              <a:rPr sz="1400" b="1" spc="0" dirty="0" err="1" smtClean="0">
                <a:cs typeface="Times New Roman"/>
              </a:rPr>
              <a:t>ы</a:t>
            </a:r>
            <a:r>
              <a:rPr sz="1400" b="1" spc="15" dirty="0" smtClean="0">
                <a:cs typeface="Times New Roman"/>
              </a:rPr>
              <a:t> </a:t>
            </a:r>
            <a:r>
              <a:rPr sz="1400" b="1" spc="-15" dirty="0" err="1" smtClean="0">
                <a:cs typeface="Times New Roman"/>
              </a:rPr>
              <a:t>ф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30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мир</a:t>
            </a:r>
            <a:r>
              <a:rPr sz="1400" b="1" spc="-35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ван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0" dirty="0" err="1" smtClean="0">
                <a:cs typeface="Times New Roman"/>
              </a:rPr>
              <a:t>я</a:t>
            </a:r>
            <a:r>
              <a:rPr sz="1400" b="1" spc="-2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ра</a:t>
            </a:r>
            <a:r>
              <a:rPr sz="1400" b="1" spc="-25" dirty="0" err="1" smtClean="0">
                <a:cs typeface="Times New Roman"/>
              </a:rPr>
              <a:t>с</a:t>
            </a:r>
            <a:r>
              <a:rPr sz="1400" b="1" spc="-45" dirty="0" err="1" smtClean="0">
                <a:cs typeface="Times New Roman"/>
              </a:rPr>
              <a:t>х</a:t>
            </a:r>
            <a:r>
              <a:rPr sz="1400" b="1" spc="-30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35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</a:t>
            </a:r>
            <a:r>
              <a:rPr sz="1400" b="1" spc="-4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б</a:t>
            </a:r>
            <a:r>
              <a:rPr sz="1400" b="1" spc="-90" dirty="0" err="1" smtClean="0">
                <a:cs typeface="Times New Roman"/>
              </a:rPr>
              <a:t>ю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40" dirty="0" err="1" smtClean="0">
                <a:cs typeface="Times New Roman"/>
              </a:rPr>
              <a:t>ж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sz="1400" b="1" spc="15" dirty="0" err="1" smtClean="0">
                <a:cs typeface="Times New Roman"/>
              </a:rPr>
              <a:t>т</a:t>
            </a:r>
            <a:r>
              <a:rPr sz="1400" b="1" spc="5" dirty="0" err="1" smtClean="0">
                <a:cs typeface="Times New Roman"/>
              </a:rPr>
              <a:t>а</a:t>
            </a:r>
            <a:r>
              <a:rPr sz="1400" b="1" spc="0" dirty="0" smtClean="0">
                <a:cs typeface="Times New Roman"/>
              </a:rPr>
              <a:t>:</a:t>
            </a:r>
            <a:endParaRPr sz="1400" dirty="0">
              <a:cs typeface="Times New Roman"/>
            </a:endParaRPr>
          </a:p>
          <a:p>
            <a:pPr marL="184785" marR="7480934" indent="-172720" algn="just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sz="1200" spc="0" dirty="0" err="1" smtClean="0">
                <a:cs typeface="Times New Roman"/>
              </a:rPr>
              <a:t>ра</a:t>
            </a:r>
            <a:r>
              <a:rPr sz="1200" spc="-30" dirty="0" err="1" smtClean="0">
                <a:cs typeface="Times New Roman"/>
              </a:rPr>
              <a:t>з</a:t>
            </a:r>
            <a:r>
              <a:rPr sz="1200" spc="0" dirty="0" err="1" smtClean="0">
                <a:cs typeface="Times New Roman"/>
              </a:rPr>
              <a:t>делам</a:t>
            </a:r>
            <a:r>
              <a:rPr sz="1200" spc="0" dirty="0" smtClean="0">
                <a:cs typeface="Times New Roman"/>
              </a:rPr>
              <a:t>;</a:t>
            </a:r>
            <a:endParaRPr sz="1200" dirty="0">
              <a:cs typeface="Times New Roman"/>
            </a:endParaRPr>
          </a:p>
          <a:p>
            <a:pPr marL="184785" marR="7288530" indent="-172720" algn="just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sz="1200" spc="-15" dirty="0" err="1" smtClean="0">
                <a:cs typeface="Times New Roman"/>
              </a:rPr>
              <a:t>в</a:t>
            </a:r>
            <a:r>
              <a:rPr sz="1200" spc="-25" dirty="0" err="1" smtClean="0">
                <a:cs typeface="Times New Roman"/>
              </a:rPr>
              <a:t>е</a:t>
            </a:r>
            <a:r>
              <a:rPr sz="1200" spc="0" dirty="0" err="1" smtClean="0">
                <a:cs typeface="Times New Roman"/>
              </a:rPr>
              <a:t>д</a:t>
            </a:r>
            <a:r>
              <a:rPr sz="1200" spc="-20" dirty="0" err="1" smtClean="0">
                <a:cs typeface="Times New Roman"/>
              </a:rPr>
              <a:t>о</a:t>
            </a:r>
            <a:r>
              <a:rPr sz="1200" spc="0" dirty="0" err="1" smtClean="0">
                <a:cs typeface="Times New Roman"/>
              </a:rPr>
              <a:t>мст</a:t>
            </a:r>
            <a:r>
              <a:rPr sz="1200" spc="-30" dirty="0" err="1" smtClean="0">
                <a:cs typeface="Times New Roman"/>
              </a:rPr>
              <a:t>в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0" dirty="0" smtClean="0">
                <a:cs typeface="Times New Roman"/>
              </a:rPr>
              <a:t>;</a:t>
            </a:r>
            <a:endParaRPr sz="1200" dirty="0">
              <a:cs typeface="Times New Roman"/>
            </a:endParaRPr>
          </a:p>
          <a:p>
            <a:pPr marL="171450" marR="4377690" indent="-171450" algn="just" defTabSz="57600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lang="ru-RU" sz="1200" spc="-35" dirty="0" smtClean="0">
                <a:cs typeface="Times New Roman"/>
              </a:rPr>
              <a:t>муниципальным</a:t>
            </a:r>
            <a:r>
              <a:rPr sz="1200" spc="-5" dirty="0" smtClean="0">
                <a:cs typeface="Times New Roman"/>
              </a:rPr>
              <a:t> </a:t>
            </a:r>
            <a:r>
              <a:rPr lang="ru-RU" sz="1200" spc="-5" dirty="0" smtClean="0">
                <a:cs typeface="Times New Roman"/>
              </a:rPr>
              <a:t> </a:t>
            </a:r>
            <a:r>
              <a:rPr sz="1200" spc="0" dirty="0" err="1" smtClean="0">
                <a:cs typeface="Times New Roman"/>
              </a:rPr>
              <a:t>прог</a:t>
            </a:r>
            <a:r>
              <a:rPr sz="1200" spc="5" dirty="0" err="1" smtClean="0">
                <a:cs typeface="Times New Roman"/>
              </a:rPr>
              <a:t>р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-15" dirty="0" err="1" smtClean="0">
                <a:cs typeface="Times New Roman"/>
              </a:rPr>
              <a:t>м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-30" dirty="0" smtClean="0">
                <a:cs typeface="Times New Roman"/>
              </a:rPr>
              <a:t> </a:t>
            </a:r>
            <a:r>
              <a:rPr lang="ru-RU" sz="1200" spc="0" dirty="0" smtClean="0">
                <a:cs typeface="Times New Roman"/>
              </a:rPr>
              <a:t>Холмского муниципального района</a:t>
            </a:r>
            <a:endParaRPr lang="ru-RU" sz="1200" spc="5" dirty="0" smtClean="0">
              <a:cs typeface="Times New Roman"/>
            </a:endParaRPr>
          </a:p>
          <a:p>
            <a:pPr marL="171450" marR="4377690" indent="-171450" algn="just" defTabSz="57600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endParaRPr sz="1200" dirty="0"/>
          </a:p>
          <a:p>
            <a:pPr marL="1831339">
              <a:lnSpc>
                <a:spcPct val="100000"/>
              </a:lnSpc>
            </a:pPr>
            <a:r>
              <a:rPr sz="2000" b="1" dirty="0" err="1" smtClean="0">
                <a:solidFill>
                  <a:srgbClr val="0000FF"/>
                </a:solidFill>
                <a:cs typeface="Times New Roman"/>
              </a:rPr>
              <a:t>Разделы</a:t>
            </a:r>
            <a:r>
              <a:rPr sz="2000" b="1" spc="-2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кл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а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сси</a:t>
            </a:r>
            <a:r>
              <a:rPr sz="2000" b="1" spc="-25" dirty="0" err="1" smtClean="0">
                <a:solidFill>
                  <a:srgbClr val="0000FF"/>
                </a:solidFill>
                <a:cs typeface="Times New Roman"/>
              </a:rPr>
              <a:t>ф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икации</a:t>
            </a:r>
            <a:r>
              <a:rPr sz="2000" b="1" spc="-1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р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а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сх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о</a:t>
            </a:r>
            <a:r>
              <a:rPr sz="2000" b="1" spc="-10" dirty="0" err="1" smtClean="0">
                <a:solidFill>
                  <a:srgbClr val="0000FF"/>
                </a:solidFill>
                <a:cs typeface="Times New Roman"/>
              </a:rPr>
              <a:t>д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ов</a:t>
            </a:r>
            <a:r>
              <a:rPr sz="2000" b="1" spc="-4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б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ю</a:t>
            </a:r>
            <a:r>
              <a:rPr sz="2000" b="1" spc="-10" dirty="0" err="1" smtClean="0">
                <a:solidFill>
                  <a:srgbClr val="0000FF"/>
                </a:solidFill>
                <a:cs typeface="Times New Roman"/>
              </a:rPr>
              <a:t>д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же</a:t>
            </a:r>
            <a:r>
              <a:rPr sz="2000" b="1" spc="-15" dirty="0" err="1" smtClean="0">
                <a:solidFill>
                  <a:srgbClr val="0000FF"/>
                </a:solidFill>
                <a:cs typeface="Times New Roman"/>
              </a:rPr>
              <a:t>т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ов</a:t>
            </a:r>
            <a:endParaRPr sz="2000" dirty="0"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7950" y="3448125"/>
            <a:ext cx="8856726" cy="636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9750" y="4078235"/>
            <a:ext cx="0" cy="846201"/>
          </a:xfrm>
          <a:custGeom>
            <a:avLst/>
            <a:gdLst/>
            <a:ahLst/>
            <a:cxnLst/>
            <a:rect l="l" t="t" r="r" b="b"/>
            <a:pathLst>
              <a:path h="846201">
                <a:moveTo>
                  <a:pt x="0" y="0"/>
                </a:moveTo>
                <a:lnTo>
                  <a:pt x="0" y="8462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4112" y="409093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74825" y="4111637"/>
            <a:ext cx="0" cy="823849"/>
          </a:xfrm>
          <a:custGeom>
            <a:avLst/>
            <a:gdLst/>
            <a:ahLst/>
            <a:cxnLst/>
            <a:rect l="l" t="t" r="r" b="b"/>
            <a:pathLst>
              <a:path h="823849">
                <a:moveTo>
                  <a:pt x="0" y="0"/>
                </a:moveTo>
                <a:lnTo>
                  <a:pt x="0" y="823849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08301" y="411163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59176" y="4111637"/>
            <a:ext cx="0" cy="1214374"/>
          </a:xfrm>
          <a:custGeom>
            <a:avLst/>
            <a:gdLst/>
            <a:ahLst/>
            <a:cxnLst/>
            <a:rect l="l" t="t" r="r" b="b"/>
            <a:pathLst>
              <a:path h="1214374">
                <a:moveTo>
                  <a:pt x="0" y="0"/>
                </a:moveTo>
                <a:lnTo>
                  <a:pt x="0" y="1214374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35375" y="411163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4726" y="4090935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0" y="6604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2426" y="4090935"/>
            <a:ext cx="0" cy="844550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08625" y="4090935"/>
            <a:ext cx="0" cy="617601"/>
          </a:xfrm>
          <a:custGeom>
            <a:avLst/>
            <a:gdLst/>
            <a:ahLst/>
            <a:cxnLst/>
            <a:rect l="l" t="t" r="r" b="b"/>
            <a:pathLst>
              <a:path h="617601">
                <a:moveTo>
                  <a:pt x="0" y="0"/>
                </a:moveTo>
                <a:lnTo>
                  <a:pt x="0" y="6176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56325" y="409093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32651" y="4090935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8601" y="4090935"/>
            <a:ext cx="0" cy="995426"/>
          </a:xfrm>
          <a:custGeom>
            <a:avLst/>
            <a:gdLst/>
            <a:ahLst/>
            <a:cxnLst/>
            <a:rect l="l" t="t" r="r" b="b"/>
            <a:pathLst>
              <a:path h="995426">
                <a:moveTo>
                  <a:pt x="0" y="0"/>
                </a:moveTo>
                <a:lnTo>
                  <a:pt x="0" y="995426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56550" y="4060837"/>
            <a:ext cx="6350" cy="1481201"/>
          </a:xfrm>
          <a:custGeom>
            <a:avLst/>
            <a:gdLst/>
            <a:ahLst/>
            <a:cxnLst/>
            <a:rect l="l" t="t" r="r" b="b"/>
            <a:pathLst>
              <a:path w="6350" h="1481201">
                <a:moveTo>
                  <a:pt x="0" y="0"/>
                </a:moveTo>
                <a:lnTo>
                  <a:pt x="6350" y="14812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04250" y="4090935"/>
            <a:ext cx="0" cy="522350"/>
          </a:xfrm>
          <a:custGeom>
            <a:avLst/>
            <a:gdLst/>
            <a:ahLst/>
            <a:cxnLst/>
            <a:rect l="l" t="t" r="r" b="b"/>
            <a:pathLst>
              <a:path h="522350">
                <a:moveTo>
                  <a:pt x="0" y="0"/>
                </a:moveTo>
                <a:lnTo>
                  <a:pt x="0" y="52235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Расходы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208788" y="5654040"/>
            <a:ext cx="4506468" cy="1014984"/>
          </a:xfrm>
          <a:custGeom>
            <a:avLst/>
            <a:gdLst/>
            <a:ahLst/>
            <a:cxnLst/>
            <a:rect l="l" t="t" r="r" b="b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ru-RU" sz="1500" dirty="0" smtClean="0"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sz="1500" dirty="0" smtClean="0">
                <a:cs typeface="Times New Roman" pitchFamily="18" charset="0"/>
              </a:rPr>
              <a:t> </a:t>
            </a:r>
            <a:r>
              <a:rPr lang="ru-RU" sz="1500" dirty="0" smtClean="0">
                <a:cs typeface="Times New Roman" pitchFamily="18" charset="0"/>
              </a:rPr>
              <a:t>средств на счёте бюджета, взять в долг).</a:t>
            </a:r>
            <a:endParaRPr sz="1500" dirty="0">
              <a:cs typeface="Times New Roman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293875" y="4631435"/>
            <a:ext cx="1979676" cy="1005839"/>
          </a:xfrm>
          <a:custGeom>
            <a:avLst/>
            <a:gdLst/>
            <a:ahLst/>
            <a:cxnLst/>
            <a:rect l="l" t="t" r="r" b="b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2367" y="294131"/>
            <a:ext cx="1766316" cy="4584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653795"/>
            <a:ext cx="1182624" cy="3043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3759" y="582168"/>
            <a:ext cx="1191768" cy="311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0264" y="222504"/>
            <a:ext cx="1760219" cy="4728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088" y="836675"/>
            <a:ext cx="7705344" cy="452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79091" y="918336"/>
            <a:ext cx="43516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8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-7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800" b="1" spc="-5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ды</a:t>
            </a:r>
            <a:r>
              <a:rPr sz="1800" b="1" spc="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–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800" b="1" spc="-7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800" b="1" spc="-5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ды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=</a:t>
            </a:r>
            <a:r>
              <a:rPr sz="18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1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800" b="1" spc="2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ит</a:t>
            </a:r>
            <a:r>
              <a:rPr sz="1800" b="1" spc="1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(Про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)</a:t>
            </a:r>
            <a:endParaRPr sz="180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509" y="3837304"/>
            <a:ext cx="8890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6176" y="4607052"/>
            <a:ext cx="3631691" cy="0"/>
          </a:xfrm>
          <a:custGeom>
            <a:avLst/>
            <a:gdLst/>
            <a:ahLst/>
            <a:cxnLst/>
            <a:rect l="l" t="t" r="r" b="b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ln w="50038">
            <a:solidFill>
              <a:srgbClr val="F9C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0720" y="4631435"/>
            <a:ext cx="2058924" cy="1019555"/>
          </a:xfrm>
          <a:custGeom>
            <a:avLst/>
            <a:gdLst/>
            <a:ahLst/>
            <a:cxnLst/>
            <a:rect l="l" t="t" r="r" b="b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9952" y="4606290"/>
            <a:ext cx="3631692" cy="0"/>
          </a:xfrm>
          <a:custGeom>
            <a:avLst/>
            <a:gdLst/>
            <a:ahLst/>
            <a:cxnLst/>
            <a:rect l="l" t="t" r="r" b="b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ln w="48513">
            <a:solidFill>
              <a:srgbClr val="92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7223" y="4645532"/>
            <a:ext cx="2787650" cy="7996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9835" marR="12700" indent="0" algn="ctr">
              <a:lnSpc>
                <a:spcPct val="100000"/>
              </a:lnSpc>
            </a:pPr>
            <a:r>
              <a:rPr sz="1600" b="1" spc="10" smtClean="0">
                <a:solidFill>
                  <a:srgbClr val="974707"/>
                </a:solidFill>
                <a:cs typeface="Times New Roman"/>
              </a:rPr>
              <a:t>Де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фи</a:t>
            </a:r>
            <a:r>
              <a:rPr sz="1600" b="1" spc="-5" smtClean="0">
                <a:solidFill>
                  <a:srgbClr val="974707"/>
                </a:solidFill>
                <a:cs typeface="Times New Roman"/>
              </a:rPr>
              <a:t>ц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ит (ра</a:t>
            </a:r>
            <a:r>
              <a:rPr sz="1600" b="1" spc="-35" smtClean="0">
                <a:solidFill>
                  <a:srgbClr val="974707"/>
                </a:solidFill>
                <a:cs typeface="Times New Roman"/>
              </a:rPr>
              <a:t>с</a:t>
            </a:r>
            <a:r>
              <a:rPr sz="1600" b="1" spc="-65" smtClean="0">
                <a:solidFill>
                  <a:srgbClr val="974707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5" smtClean="0">
                <a:solidFill>
                  <a:srgbClr val="974707"/>
                </a:solidFill>
                <a:cs typeface="Times New Roman"/>
              </a:rPr>
              <a:t>ды</a:t>
            </a:r>
            <a:r>
              <a:rPr sz="1600" b="1" spc="15" smtClean="0">
                <a:solidFill>
                  <a:srgbClr val="974707"/>
                </a:solidFill>
                <a:cs typeface="Times New Roman"/>
              </a:rPr>
              <a:t> </a:t>
            </a:r>
            <a:r>
              <a:rPr sz="1600" b="1" spc="-30" smtClean="0">
                <a:solidFill>
                  <a:srgbClr val="974707"/>
                </a:solidFill>
                <a:cs typeface="Times New Roman"/>
              </a:rPr>
              <a:t>бо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л</a:t>
            </a:r>
            <a:r>
              <a:rPr sz="1600" b="1" spc="0" smtClean="0">
                <a:solidFill>
                  <a:srgbClr val="974707"/>
                </a:solidFill>
                <a:cs typeface="Times New Roman"/>
              </a:rPr>
              <a:t>ь</a:t>
            </a:r>
            <a:r>
              <a:rPr sz="1600" b="1" spc="-15" smtClean="0">
                <a:solidFill>
                  <a:srgbClr val="974707"/>
                </a:solidFill>
                <a:cs typeface="Times New Roman"/>
              </a:rPr>
              <a:t>ше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 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д</a:t>
            </a:r>
            <a:r>
              <a:rPr sz="1600" b="1" spc="-4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65" err="1" smtClean="0">
                <a:solidFill>
                  <a:srgbClr val="974707"/>
                </a:solidFill>
                <a:cs typeface="Times New Roman"/>
              </a:rPr>
              <a:t>х</a:t>
            </a:r>
            <a:r>
              <a:rPr sz="1600" b="1" spc="-5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д</a:t>
            </a:r>
            <a:r>
              <a:rPr sz="1600" b="1" spc="-4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в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)</a:t>
            </a:r>
            <a:endParaRPr sz="150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0892" y="4108577"/>
            <a:ext cx="8890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3233" y="3973321"/>
            <a:ext cx="98488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2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042" y="4047363"/>
            <a:ext cx="98488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2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7171" y="4649226"/>
            <a:ext cx="1477010" cy="744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99"/>
              </a:lnSpc>
            </a:pPr>
            <a:r>
              <a:rPr sz="1600" b="1" spc="-25" smtClean="0">
                <a:solidFill>
                  <a:srgbClr val="30859C"/>
                </a:solidFill>
                <a:cs typeface="Times New Roman"/>
              </a:rPr>
              <a:t>П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рофи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ц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ит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 (</a:t>
            </a:r>
            <a:r>
              <a:rPr sz="1600" b="1" spc="-20" smtClean="0">
                <a:solidFill>
                  <a:srgbClr val="30859C"/>
                </a:solidFill>
                <a:cs typeface="Times New Roman"/>
              </a:rPr>
              <a:t>д</a:t>
            </a:r>
            <a:r>
              <a:rPr sz="1600" b="1" spc="-4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65" smtClean="0">
                <a:solidFill>
                  <a:srgbClr val="30859C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5" smtClean="0">
                <a:solidFill>
                  <a:srgbClr val="30859C"/>
                </a:solidFill>
                <a:cs typeface="Times New Roman"/>
              </a:rPr>
              <a:t>ды</a:t>
            </a:r>
            <a:r>
              <a:rPr sz="1600" b="1" spc="5" smtClean="0">
                <a:solidFill>
                  <a:srgbClr val="30859C"/>
                </a:solidFill>
                <a:cs typeface="Times New Roman"/>
              </a:rPr>
              <a:t> </a:t>
            </a:r>
            <a:r>
              <a:rPr sz="1600" b="1" spc="-30" smtClean="0">
                <a:solidFill>
                  <a:srgbClr val="30859C"/>
                </a:solidFill>
                <a:cs typeface="Times New Roman"/>
              </a:rPr>
              <a:t>бо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л</a:t>
            </a:r>
            <a:r>
              <a:rPr sz="1600" b="1" spc="0" smtClean="0">
                <a:solidFill>
                  <a:srgbClr val="30859C"/>
                </a:solidFill>
                <a:cs typeface="Times New Roman"/>
              </a:rPr>
              <a:t>ь</a:t>
            </a:r>
            <a:r>
              <a:rPr sz="1600" b="1" spc="-15" smtClean="0">
                <a:solidFill>
                  <a:srgbClr val="30859C"/>
                </a:solidFill>
                <a:cs typeface="Times New Roman"/>
              </a:rPr>
              <a:t>ше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 р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а</a:t>
            </a:r>
            <a:r>
              <a:rPr sz="1600" b="1" spc="-35" smtClean="0">
                <a:solidFill>
                  <a:srgbClr val="30859C"/>
                </a:solidFill>
                <a:cs typeface="Times New Roman"/>
              </a:rPr>
              <a:t>с</a:t>
            </a:r>
            <a:r>
              <a:rPr sz="1600" b="1" spc="-65" smtClean="0">
                <a:solidFill>
                  <a:srgbClr val="30859C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д</a:t>
            </a:r>
            <a:r>
              <a:rPr sz="1600" b="1" spc="-4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в)</a:t>
            </a:r>
            <a:endParaRPr sz="1600"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45379" y="5654040"/>
            <a:ext cx="3997452" cy="1014984"/>
          </a:xfrm>
          <a:custGeom>
            <a:avLst/>
            <a:gdLst/>
            <a:ahLst/>
            <a:cxnLst/>
            <a:rect l="l" t="t" r="r" b="b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ru-RU" sz="1500" dirty="0" smtClean="0"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  <a:endParaRPr sz="1500" dirty="0"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Дефицит и </a:t>
            </a:r>
            <a:r>
              <a:rPr lang="ru-RU" sz="2800" b="1" dirty="0" err="1" smtClean="0">
                <a:ea typeface="+mj-ea"/>
                <a:cs typeface="+mj-cs"/>
              </a:rPr>
              <a:t>профицит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7368" y="1517903"/>
            <a:ext cx="4206240" cy="246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668" y="1242060"/>
            <a:ext cx="3963924" cy="783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6567" y="1321308"/>
            <a:ext cx="1722120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5257" y="1400809"/>
            <a:ext cx="134302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FFFFFF"/>
                </a:solidFill>
                <a:cs typeface="Calibri"/>
              </a:rPr>
              <a:t>Д</a:t>
            </a:r>
            <a:r>
              <a:rPr sz="2400" b="1" spc="-55" smtClean="0">
                <a:solidFill>
                  <a:srgbClr val="FFFFFF"/>
                </a:solidFill>
                <a:cs typeface="Calibri"/>
              </a:rPr>
              <a:t>Е</a:t>
            </a:r>
            <a:r>
              <a:rPr sz="2400" b="1" spc="0" smtClean="0">
                <a:solidFill>
                  <a:srgbClr val="FFFFFF"/>
                </a:solidFill>
                <a:cs typeface="Calibri"/>
              </a:rPr>
              <a:t>ФИЦИТ</a:t>
            </a:r>
            <a:endParaRPr sz="240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3304" y="1321308"/>
            <a:ext cx="47396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9535" y="1520952"/>
            <a:ext cx="4207764" cy="2458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5652" y="1246632"/>
            <a:ext cx="3950207" cy="783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9300" y="1325880"/>
            <a:ext cx="193395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07734" y="1404873"/>
            <a:ext cx="155448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FFFFFF"/>
                </a:solidFill>
                <a:cs typeface="Calibri"/>
              </a:rPr>
              <a:t>ПРОФ</a:t>
            </a:r>
            <a:r>
              <a:rPr sz="2400" b="1" spc="-10" smtClean="0">
                <a:solidFill>
                  <a:srgbClr val="FFFFFF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FFFF"/>
                </a:solidFill>
                <a:cs typeface="Calibri"/>
              </a:rPr>
              <a:t>ЦИТ</a:t>
            </a:r>
            <a:endParaRPr sz="2400"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7871" y="1325880"/>
            <a:ext cx="47396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627" y="2093976"/>
            <a:ext cx="3782567" cy="701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008" y="2894076"/>
            <a:ext cx="3781044" cy="701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2632" y="2259838"/>
            <a:ext cx="2813685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55">
              <a:lnSpc>
                <a:spcPct val="100000"/>
              </a:lnSpc>
            </a:pPr>
            <a:r>
              <a:rPr sz="2200" b="1" spc="-15" dirty="0" err="1" smtClean="0">
                <a:cs typeface="Calibri"/>
              </a:rPr>
              <a:t>Н</a:t>
            </a:r>
            <a:r>
              <a:rPr sz="2200" b="1" spc="-30" dirty="0" err="1" smtClean="0">
                <a:cs typeface="Calibri"/>
              </a:rPr>
              <a:t>а</a:t>
            </a:r>
            <a:r>
              <a:rPr sz="2200" b="1" spc="-50" dirty="0" err="1" smtClean="0">
                <a:cs typeface="Calibri"/>
              </a:rPr>
              <a:t>к</a:t>
            </a:r>
            <a:r>
              <a:rPr sz="2200" b="1" spc="-15" dirty="0" err="1" smtClean="0">
                <a:cs typeface="Calibri"/>
              </a:rPr>
              <a:t>опленные</a:t>
            </a:r>
            <a:r>
              <a:rPr sz="2200" b="1" spc="45" dirty="0" smtClean="0">
                <a:cs typeface="Calibri"/>
              </a:rPr>
              <a:t> </a:t>
            </a:r>
            <a:r>
              <a:rPr sz="2200" b="1" spc="-15" dirty="0" err="1" smtClean="0">
                <a:cs typeface="Calibri"/>
              </a:rPr>
              <a:t>резе</a:t>
            </a:r>
            <a:r>
              <a:rPr sz="2200" b="1" spc="-25" dirty="0" err="1" smtClean="0">
                <a:cs typeface="Calibri"/>
              </a:rPr>
              <a:t>р</a:t>
            </a:r>
            <a:r>
              <a:rPr sz="2200" b="1" spc="-15" dirty="0" err="1" smtClean="0">
                <a:cs typeface="Calibri"/>
              </a:rPr>
              <a:t>вы</a:t>
            </a:r>
            <a:endParaRPr sz="2200" dirty="0">
              <a:cs typeface="Calibri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200" b="1" spc="-215" dirty="0" err="1" smtClean="0">
                <a:cs typeface="Calibri"/>
              </a:rPr>
              <a:t>Г</a:t>
            </a:r>
            <a:r>
              <a:rPr sz="2200" b="1" spc="-15" dirty="0" err="1" smtClean="0">
                <a:cs typeface="Calibri"/>
              </a:rPr>
              <a:t>ос</a:t>
            </a:r>
            <a:r>
              <a:rPr sz="2200" b="1" spc="-100" dirty="0" err="1" smtClean="0">
                <a:cs typeface="Calibri"/>
              </a:rPr>
              <a:t>у</a:t>
            </a:r>
            <a:r>
              <a:rPr sz="2200" b="1" spc="-15" dirty="0" err="1" smtClean="0">
                <a:cs typeface="Calibri"/>
              </a:rPr>
              <a:t>дарственный</a:t>
            </a:r>
            <a:r>
              <a:rPr sz="2200" b="1" spc="25" dirty="0" smtClean="0">
                <a:cs typeface="Calibri"/>
              </a:rPr>
              <a:t> </a:t>
            </a:r>
            <a:r>
              <a:rPr sz="2200" b="1" spc="-35" dirty="0" err="1" smtClean="0">
                <a:cs typeface="Calibri"/>
              </a:rPr>
              <a:t>д</a:t>
            </a:r>
            <a:r>
              <a:rPr sz="2200" b="1" spc="-60" dirty="0" err="1" smtClean="0">
                <a:cs typeface="Calibri"/>
              </a:rPr>
              <a:t>о</a:t>
            </a:r>
            <a:r>
              <a:rPr sz="2200" b="1" spc="-10" dirty="0" err="1" smtClean="0">
                <a:cs typeface="Calibri"/>
              </a:rPr>
              <a:t>лг</a:t>
            </a:r>
            <a:endParaRPr sz="2200" dirty="0"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85388" y="2211323"/>
            <a:ext cx="428243" cy="4709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85388" y="3006851"/>
            <a:ext cx="428243" cy="4709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7947" y="2093976"/>
            <a:ext cx="3781044" cy="7010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08803" y="2894076"/>
            <a:ext cx="3782567" cy="7010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57902" y="2259838"/>
            <a:ext cx="2813685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55">
              <a:lnSpc>
                <a:spcPct val="100000"/>
              </a:lnSpc>
            </a:pPr>
            <a:r>
              <a:rPr sz="2200" b="1" spc="-15" smtClean="0">
                <a:cs typeface="Calibri"/>
              </a:rPr>
              <a:t>Н</a:t>
            </a:r>
            <a:r>
              <a:rPr sz="2200" b="1" spc="-30" smtClean="0">
                <a:cs typeface="Calibri"/>
              </a:rPr>
              <a:t>а</a:t>
            </a:r>
            <a:r>
              <a:rPr sz="2200" b="1" spc="-50" smtClean="0">
                <a:cs typeface="Calibri"/>
              </a:rPr>
              <a:t>к</a:t>
            </a:r>
            <a:r>
              <a:rPr sz="2200" b="1" spc="-15" smtClean="0">
                <a:cs typeface="Calibri"/>
              </a:rPr>
              <a:t>опленные</a:t>
            </a:r>
            <a:r>
              <a:rPr sz="2200" b="1" spc="45" smtClean="0">
                <a:cs typeface="Calibri"/>
              </a:rPr>
              <a:t> </a:t>
            </a:r>
            <a:r>
              <a:rPr sz="2200" b="1" spc="-15" smtClean="0">
                <a:cs typeface="Calibri"/>
              </a:rPr>
              <a:t>резе</a:t>
            </a:r>
            <a:r>
              <a:rPr sz="2200" b="1" spc="-25" smtClean="0">
                <a:cs typeface="Calibri"/>
              </a:rPr>
              <a:t>р</a:t>
            </a:r>
            <a:r>
              <a:rPr sz="2200" b="1" spc="-15" smtClean="0">
                <a:cs typeface="Calibri"/>
              </a:rPr>
              <a:t>вы</a:t>
            </a:r>
            <a:endParaRPr sz="2200">
              <a:cs typeface="Calibri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200" b="1" spc="-215" smtClean="0">
                <a:cs typeface="Calibri"/>
              </a:rPr>
              <a:t>Г</a:t>
            </a:r>
            <a:r>
              <a:rPr sz="2200" b="1" spc="-15" smtClean="0">
                <a:cs typeface="Calibri"/>
              </a:rPr>
              <a:t>ос</a:t>
            </a:r>
            <a:r>
              <a:rPr sz="2200" b="1" spc="-100" smtClean="0">
                <a:cs typeface="Calibri"/>
              </a:rPr>
              <a:t>у</a:t>
            </a:r>
            <a:r>
              <a:rPr sz="2200" b="1" spc="-15" smtClean="0">
                <a:cs typeface="Calibri"/>
              </a:rPr>
              <a:t>дарственный</a:t>
            </a:r>
            <a:r>
              <a:rPr sz="2200" b="1" spc="25" smtClean="0">
                <a:cs typeface="Calibri"/>
              </a:rPr>
              <a:t> </a:t>
            </a:r>
            <a:r>
              <a:rPr sz="2200" b="1" spc="-35" smtClean="0">
                <a:cs typeface="Calibri"/>
              </a:rPr>
              <a:t>д</a:t>
            </a:r>
            <a:r>
              <a:rPr sz="2200" b="1" spc="-60" smtClean="0">
                <a:cs typeface="Calibri"/>
              </a:rPr>
              <a:t>о</a:t>
            </a:r>
            <a:r>
              <a:rPr sz="2200" b="1" spc="-10" smtClean="0">
                <a:cs typeface="Calibri"/>
              </a:rPr>
              <a:t>лг</a:t>
            </a:r>
            <a:endParaRPr sz="2200"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49183" y="2206751"/>
            <a:ext cx="429768" cy="4693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49183" y="3012948"/>
            <a:ext cx="429768" cy="4693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6854" y="4319904"/>
            <a:ext cx="3631565" cy="149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2400" b="1" smtClean="0">
                <a:solidFill>
                  <a:srgbClr val="FF0000"/>
                </a:solidFill>
                <a:cs typeface="Calibri"/>
              </a:rPr>
              <a:t>При</a:t>
            </a:r>
            <a:r>
              <a:rPr sz="2400" b="1" spc="-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-3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ефиц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тном</a:t>
            </a:r>
            <a:r>
              <a:rPr sz="2400" b="1" spc="2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FF0000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FF000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 рас</a:t>
            </a:r>
            <a:r>
              <a:rPr sz="2400" b="1" spc="-15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ет</a:t>
            </a:r>
            <a:r>
              <a:rPr sz="2400" b="1" spc="-1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-35" smtClean="0">
                <a:solidFill>
                  <a:srgbClr val="FF0000"/>
                </a:solidFill>
                <a:cs typeface="Calibri"/>
              </a:rPr>
              <a:t>до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лг</a:t>
            </a:r>
            <a:r>
              <a:rPr sz="2400" b="1" spc="-20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и (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л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) сни</a:t>
            </a:r>
            <a:r>
              <a:rPr sz="2400" b="1" spc="-45" smtClean="0">
                <a:solidFill>
                  <a:srgbClr val="FF000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аю</a:t>
            </a:r>
            <a:r>
              <a:rPr sz="2400" b="1" spc="-2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ся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о</a:t>
            </a:r>
            <a:r>
              <a:rPr sz="2400" b="1" spc="5" smtClean="0">
                <a:solidFill>
                  <a:srgbClr val="FF0000"/>
                </a:solidFill>
                <a:cs typeface="Calibri"/>
              </a:rPr>
              <a:t>с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а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тки ср</a:t>
            </a:r>
            <a:r>
              <a:rPr sz="2400" b="1" spc="-40" smtClean="0">
                <a:solidFill>
                  <a:srgbClr val="FF0000"/>
                </a:solidFill>
                <a:cs typeface="Calibri"/>
              </a:rPr>
              <a:t>е</a:t>
            </a:r>
            <a:r>
              <a:rPr sz="2400" b="1" spc="-3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ств (на</a:t>
            </a:r>
            <a:r>
              <a:rPr sz="2400" b="1" spc="-40" smtClean="0">
                <a:solidFill>
                  <a:srgbClr val="FF0000"/>
                </a:solidFill>
                <a:cs typeface="Calibri"/>
              </a:rPr>
              <a:t>к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опления)</a:t>
            </a:r>
            <a:endParaRPr sz="2400"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35144" y="4319904"/>
            <a:ext cx="3768090" cy="149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2400" b="1" smtClean="0">
                <a:solidFill>
                  <a:srgbClr val="00AF50"/>
                </a:solidFill>
                <a:cs typeface="Calibri"/>
              </a:rPr>
              <a:t>При профиц</a:t>
            </a:r>
            <a:r>
              <a:rPr sz="2400" b="1" spc="-15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тном</a:t>
            </a:r>
            <a:r>
              <a:rPr sz="2400" b="1" spc="2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00AF50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00AF5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е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е сни</a:t>
            </a:r>
            <a:r>
              <a:rPr sz="2400" b="1" spc="-50" smtClean="0">
                <a:solidFill>
                  <a:srgbClr val="00AF5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ае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ся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-35" smtClean="0">
                <a:solidFill>
                  <a:srgbClr val="00AF50"/>
                </a:solidFill>
                <a:cs typeface="Calibri"/>
              </a:rPr>
              <a:t>до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лг</a:t>
            </a:r>
            <a:r>
              <a:rPr sz="2400" b="1" spc="-2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л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и (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л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) растут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о</a:t>
            </a:r>
            <a:r>
              <a:rPr sz="2400" b="1" spc="5" smtClean="0">
                <a:solidFill>
                  <a:srgbClr val="00AF50"/>
                </a:solidFill>
                <a:cs typeface="Calibri"/>
              </a:rPr>
              <a:t>с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а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тки ср</a:t>
            </a:r>
            <a:r>
              <a:rPr sz="2400" b="1" spc="-40" smtClean="0">
                <a:solidFill>
                  <a:srgbClr val="00AF50"/>
                </a:solidFill>
                <a:cs typeface="Calibri"/>
              </a:rPr>
              <a:t>е</a:t>
            </a:r>
            <a:r>
              <a:rPr sz="2400" b="1" spc="-30" smtClean="0">
                <a:solidFill>
                  <a:srgbClr val="00AF5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ств (на</a:t>
            </a:r>
            <a:r>
              <a:rPr sz="2400" b="1" spc="-40" smtClean="0">
                <a:solidFill>
                  <a:srgbClr val="00AF50"/>
                </a:solidFill>
                <a:cs typeface="Calibri"/>
              </a:rPr>
              <a:t>к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опления)</a:t>
            </a:r>
            <a:endParaRPr sz="2400">
              <a:cs typeface="Calibri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Дефицит и </a:t>
            </a:r>
            <a:r>
              <a:rPr lang="ru-RU" sz="2800" b="1" dirty="0" err="1" smtClean="0">
                <a:ea typeface="+mj-ea"/>
                <a:cs typeface="+mj-cs"/>
              </a:rPr>
              <a:t>профицит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lnSpc>
                <a:spcPts val="2400"/>
              </a:lnSpc>
              <a:spcBef>
                <a:spcPct val="0"/>
              </a:spcBef>
              <a:defRPr/>
            </a:pPr>
            <a:r>
              <a:rPr lang="ru-RU" sz="2800" b="1" dirty="0" smtClean="0"/>
              <a:t>Основные задачи бюджетной и налоговой политики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836712"/>
            <a:ext cx="889248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получение необходимого объема доходов районного бюджета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404664"/>
            <a:ext cx="889248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обеспечение сбалансированности бюджета муниципального района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132856"/>
            <a:ext cx="914400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800"/>
              </a:spcBef>
            </a:pPr>
            <a:r>
              <a:rPr lang="ru-RU" dirty="0" smtClean="0">
                <a:solidFill>
                  <a:schemeClr val="tx1"/>
                </a:solidFill>
              </a:rPr>
              <a:t>интеграция процессов стратегического прогнозирования и бюджетного планирования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340768"/>
            <a:ext cx="7884368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поддержка предпринимательской и инвестиционной деятельности, обеспечивающая налоговую конкурентоспособность бизнеса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672372"/>
            <a:ext cx="8892480" cy="504056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повышение эффективности бюджетных расходов на основе оценки достигнутых результатов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615" y="3509536"/>
            <a:ext cx="9144000" cy="3600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оказание мер социальной поддержки с учетом критериев нуждаемости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87" y="4149080"/>
            <a:ext cx="8028384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обеспечение открытости и прозрачности муниципального бюджета и бюджетного процесса для граждан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39" y="5900009"/>
            <a:ext cx="7812360" cy="324036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совершенствование системы межбюджетных отношений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39" y="5110346"/>
            <a:ext cx="7308304" cy="3600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развитие системы внутреннего </a:t>
            </a:r>
            <a:r>
              <a:rPr lang="ru-RU" dirty="0" smtClean="0">
                <a:solidFill>
                  <a:schemeClr val="tx1"/>
                </a:solidFill>
              </a:rPr>
              <a:t>муниципального </a:t>
            </a:r>
            <a:r>
              <a:rPr lang="ru-RU" dirty="0">
                <a:solidFill>
                  <a:schemeClr val="tx1"/>
                </a:solidFill>
              </a:rPr>
              <a:t>финансового контроля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540" y="468052"/>
            <a:ext cx="2016224" cy="1811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0140" y="551687"/>
            <a:ext cx="403859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2780" y="1313688"/>
            <a:ext cx="522731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Ос</a:t>
            </a:r>
            <a:r>
              <a:rPr lang="ru-RU" sz="2800" b="1" spc="-25" dirty="0" smtClean="0">
                <a:cs typeface="Trebuchet MS"/>
              </a:rPr>
              <a:t>н</a:t>
            </a:r>
            <a:r>
              <a:rPr lang="ru-RU" sz="2800" b="1" spc="-15" dirty="0" smtClean="0">
                <a:cs typeface="Trebuchet MS"/>
              </a:rPr>
              <a:t>овн</a:t>
            </a:r>
            <a:r>
              <a:rPr lang="ru-RU" sz="2800" b="1" spc="-30" dirty="0" smtClean="0">
                <a:cs typeface="Trebuchet MS"/>
              </a:rPr>
              <a:t>ы</a:t>
            </a:r>
            <a:r>
              <a:rPr lang="ru-RU" sz="2800" b="1" spc="-15" dirty="0" smtClean="0">
                <a:cs typeface="Trebuchet MS"/>
              </a:rPr>
              <a:t>е</a:t>
            </a:r>
            <a:r>
              <a:rPr lang="ru-RU" sz="2800" b="1" spc="15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п</a:t>
            </a:r>
            <a:r>
              <a:rPr lang="ru-RU" sz="2800" b="1" spc="-10" dirty="0" smtClean="0">
                <a:cs typeface="Trebuchet MS"/>
              </a:rPr>
              <a:t>а</a:t>
            </a:r>
            <a:r>
              <a:rPr lang="ru-RU" sz="2800" b="1" spc="-15" dirty="0" smtClean="0">
                <a:cs typeface="Trebuchet MS"/>
              </a:rPr>
              <a:t>рам</a:t>
            </a:r>
            <a:r>
              <a:rPr lang="ru-RU" sz="2800" b="1" spc="-10" dirty="0" smtClean="0">
                <a:cs typeface="Trebuchet MS"/>
              </a:rPr>
              <a:t>е</a:t>
            </a:r>
            <a:r>
              <a:rPr lang="ru-RU" sz="2800" b="1" spc="-15" dirty="0" smtClean="0">
                <a:cs typeface="Trebuchet MS"/>
              </a:rPr>
              <a:t>тры</a:t>
            </a:r>
            <a:r>
              <a:rPr lang="ru-RU" sz="2800" b="1" spc="-20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консолидированного бюджета на 202</a:t>
            </a:r>
            <a:r>
              <a:rPr lang="en-US" sz="2800" b="1" spc="-15" dirty="0" smtClean="0">
                <a:cs typeface="Trebuchet MS"/>
              </a:rPr>
              <a:t>2</a:t>
            </a:r>
            <a:r>
              <a:rPr lang="ru-RU" sz="2800" b="1" spc="-15" dirty="0" smtClean="0">
                <a:cs typeface="Trebuchet MS"/>
              </a:rPr>
              <a:t> год и на плановый </a:t>
            </a:r>
          </a:p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период 202</a:t>
            </a:r>
            <a:r>
              <a:rPr lang="en-US" sz="2800" b="1" spc="-15" dirty="0" smtClean="0">
                <a:cs typeface="Trebuchet MS"/>
              </a:rPr>
              <a:t>3</a:t>
            </a:r>
            <a:r>
              <a:rPr lang="ru-RU" sz="2800" b="1" spc="-15" dirty="0" smtClean="0">
                <a:cs typeface="Trebuchet MS"/>
              </a:rPr>
              <a:t> и 202</a:t>
            </a:r>
            <a:r>
              <a:rPr lang="en-US" sz="2800" b="1" spc="-15" dirty="0" smtClean="0">
                <a:cs typeface="Trebuchet MS"/>
              </a:rPr>
              <a:t>4</a:t>
            </a:r>
            <a:r>
              <a:rPr lang="ru-RU" sz="2800" b="1" spc="-15" dirty="0" smtClean="0">
                <a:cs typeface="Trebuchet MS"/>
              </a:rPr>
              <a:t> годов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54824" y="2077106"/>
            <a:ext cx="1832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(тыс. рублей)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628094"/>
              </p:ext>
            </p:extLst>
          </p:nvPr>
        </p:nvGraphicFramePr>
        <p:xfrm>
          <a:off x="372743" y="2564904"/>
          <a:ext cx="8367398" cy="40324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4096870"/>
                <a:gridCol w="1130538"/>
                <a:gridCol w="1381277"/>
                <a:gridCol w="1758713"/>
              </a:tblGrid>
              <a:tr h="471451">
                <a:tc>
                  <a:txBody>
                    <a:bodyPr/>
                    <a:lstStyle/>
                    <a:p>
                      <a:pPr marL="17970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Показатель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202</a:t>
                      </a:r>
                      <a:r>
                        <a:rPr lang="en-US" sz="1300" dirty="0" smtClean="0">
                          <a:effectLst/>
                        </a:rPr>
                        <a:t>2</a:t>
                      </a:r>
                      <a:r>
                        <a:rPr lang="ru-RU" sz="1300" dirty="0" smtClean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202</a:t>
                      </a:r>
                      <a:r>
                        <a:rPr lang="en-US" sz="1300" dirty="0" smtClean="0">
                          <a:effectLst/>
                        </a:rPr>
                        <a:t>3</a:t>
                      </a:r>
                      <a:r>
                        <a:rPr lang="ru-RU" sz="1300" dirty="0" smtClean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202</a:t>
                      </a:r>
                      <a:r>
                        <a:rPr lang="en-US" sz="1300" dirty="0" smtClean="0">
                          <a:effectLst/>
                        </a:rPr>
                        <a:t>4</a:t>
                      </a:r>
                      <a:r>
                        <a:rPr lang="ru-RU" sz="1300" dirty="0" smtClean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2562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Доходы консолидированного бюджета района, всего</a:t>
                      </a:r>
                      <a:endParaRPr lang="ru-RU" sz="1200">
                        <a:effectLst/>
                      </a:endParaRPr>
                    </a:p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194904,7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151701,2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153488,6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2562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 том числе</a:t>
                      </a:r>
                      <a:endParaRPr lang="ru-RU" sz="1200">
                        <a:effectLst/>
                      </a:endParaRPr>
                    </a:p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Налоговые и неналоговые доходы консолидированного бюджета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51361,9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52674,6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55634,8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92562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Доходы муниципального бюджета, 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166421,7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139749,9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141330,1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92562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 том числе </a:t>
                      </a:r>
                      <a:endParaRPr lang="ru-RU" sz="1200">
                        <a:effectLst/>
                      </a:endParaRPr>
                    </a:p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Налоговые и неналоговые доходы муниципального бюджета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42349,2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43540,3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46293,3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96916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Расходы консолидированного бюджета, 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194904,7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151701,2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153488,6</a:t>
                      </a:r>
                    </a:p>
                  </a:txBody>
                  <a:tcPr marL="68580" marR="68580" marT="0" marB="0"/>
                </a:tc>
              </a:tr>
              <a:tr h="201271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Расходы муниципального бюджета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166421,7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139749,9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141330,1</a:t>
                      </a:r>
                    </a:p>
                  </a:txBody>
                  <a:tcPr marL="68580" marR="68580" marT="0" marB="0" anchor="b"/>
                </a:tc>
              </a:tr>
              <a:tr h="592562">
                <a:tc>
                  <a:txBody>
                    <a:bodyPr/>
                    <a:lstStyle/>
                    <a:p>
                      <a:pPr marL="17970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Дефицит (-)/профицит (+) консолидированного и муниципального бюджета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96" y="548680"/>
            <a:ext cx="1731264" cy="1731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0140" y="551687"/>
            <a:ext cx="403859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2780" y="1313688"/>
            <a:ext cx="522731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062646"/>
              </p:ext>
            </p:extLst>
          </p:nvPr>
        </p:nvGraphicFramePr>
        <p:xfrm>
          <a:off x="245172" y="2342514"/>
          <a:ext cx="8494969" cy="4081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0083"/>
                <a:gridCol w="1414962"/>
                <a:gridCol w="1414962"/>
                <a:gridCol w="1414962"/>
              </a:tblGrid>
              <a:tr h="480440">
                <a:tc>
                  <a:txBody>
                    <a:bodyPr/>
                    <a:lstStyle/>
                    <a:p>
                      <a:pPr marL="0" indent="0" algn="ctr"/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202</a:t>
                      </a:r>
                      <a:r>
                        <a:rPr lang="en-US" sz="1800" b="1" dirty="0" smtClean="0">
                          <a:latin typeface="+mn-lt"/>
                          <a:cs typeface="Arial"/>
                        </a:rPr>
                        <a:t>2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202</a:t>
                      </a:r>
                      <a:r>
                        <a:rPr lang="en-US" sz="1800" b="1" dirty="0" smtClean="0">
                          <a:latin typeface="+mn-lt"/>
                          <a:cs typeface="Arial"/>
                        </a:rPr>
                        <a:t>3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202</a:t>
                      </a:r>
                      <a:r>
                        <a:rPr lang="en-US" sz="1800" b="1" dirty="0" smtClean="0">
                          <a:latin typeface="+mn-lt"/>
                          <a:cs typeface="Arial"/>
                        </a:rPr>
                        <a:t>4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2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4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ды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b="1" spc="-5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166421,7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139749,9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141330,1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8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smtClean="0">
                          <a:latin typeface="+mn-lt"/>
                          <a:cs typeface="Arial"/>
                        </a:rPr>
                        <a:t>из</a:t>
                      </a:r>
                      <a:r>
                        <a:rPr sz="1800" spc="-2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0" smtClean="0">
                          <a:latin typeface="+mn-lt"/>
                          <a:cs typeface="Arial"/>
                        </a:rPr>
                        <a:t>ни</a:t>
                      </a:r>
                      <a:r>
                        <a:rPr sz="1800" spc="-10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sz="1800" spc="0" smtClean="0">
                          <a:latin typeface="+mn-lt"/>
                          <a:cs typeface="Arial"/>
                        </a:rPr>
                        <a:t>: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1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овые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нен</a:t>
                      </a:r>
                      <a:r>
                        <a:rPr sz="1800" b="1" spc="-10" smtClean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овые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5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55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5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ды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latin typeface="+mn-lt"/>
                          <a:cs typeface="Arial"/>
                        </a:rPr>
                        <a:t>42349,2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latin typeface="+mn-lt"/>
                          <a:cs typeface="Arial"/>
                        </a:rPr>
                        <a:t>43540,3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latin typeface="+mn-lt"/>
                          <a:cs typeface="Arial"/>
                        </a:rPr>
                        <a:t>46293,3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latin typeface="+mn-lt"/>
                          <a:cs typeface="Arial"/>
                        </a:rPr>
                        <a:t>Без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-2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45" smtClean="0">
                          <a:latin typeface="+mn-lt"/>
                          <a:cs typeface="Arial"/>
                        </a:rPr>
                        <a:t>з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мездные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-20" smtClean="0">
                          <a:latin typeface="+mn-lt"/>
                          <a:cs typeface="Arial"/>
                        </a:rPr>
                        <a:t>у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25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ения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latin typeface="+mn-lt"/>
                          <a:cs typeface="Arial"/>
                        </a:rPr>
                        <a:t>124072,5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latin typeface="+mn-lt"/>
                          <a:cs typeface="Arial"/>
                        </a:rPr>
                        <a:t>96209,6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latin typeface="+mn-lt"/>
                          <a:cs typeface="Arial"/>
                        </a:rPr>
                        <a:t>95036,8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II.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3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ы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се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166421,7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139749,9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141330,1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III.</a:t>
                      </a:r>
                      <a:r>
                        <a:rPr sz="1800" b="1" spc="-3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2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иц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4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-), пр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4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-1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ц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4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(+)</a:t>
                      </a:r>
                      <a:endParaRPr sz="180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776">
                <a:tc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V</a:t>
                      </a:r>
                      <a:r>
                        <a:rPr sz="1800" b="1" spc="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Ис</a:t>
                      </a:r>
                      <a:r>
                        <a:rPr sz="1800" b="1" spc="-6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-4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чни</a:t>
                      </a:r>
                      <a:r>
                        <a:rPr sz="1800" b="1" spc="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4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4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инанс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1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ания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4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ц</a:t>
                      </a:r>
                      <a:r>
                        <a:rPr sz="1800" b="1" spc="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та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Ос</a:t>
            </a:r>
            <a:r>
              <a:rPr lang="ru-RU" sz="2800" b="1" spc="-25" dirty="0" smtClean="0">
                <a:cs typeface="Trebuchet MS"/>
              </a:rPr>
              <a:t>н</a:t>
            </a:r>
            <a:r>
              <a:rPr lang="ru-RU" sz="2800" b="1" spc="-15" dirty="0" smtClean="0">
                <a:cs typeface="Trebuchet MS"/>
              </a:rPr>
              <a:t>овн</a:t>
            </a:r>
            <a:r>
              <a:rPr lang="ru-RU" sz="2800" b="1" spc="-30" dirty="0" smtClean="0">
                <a:cs typeface="Trebuchet MS"/>
              </a:rPr>
              <a:t>ы</a:t>
            </a:r>
            <a:r>
              <a:rPr lang="ru-RU" sz="2800" b="1" spc="-15" dirty="0" smtClean="0">
                <a:cs typeface="Trebuchet MS"/>
              </a:rPr>
              <a:t>е</a:t>
            </a:r>
            <a:r>
              <a:rPr lang="ru-RU" sz="2800" b="1" spc="15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п</a:t>
            </a:r>
            <a:r>
              <a:rPr lang="ru-RU" sz="2800" b="1" spc="-10" dirty="0" smtClean="0">
                <a:cs typeface="Trebuchet MS"/>
              </a:rPr>
              <a:t>а</a:t>
            </a:r>
            <a:r>
              <a:rPr lang="ru-RU" sz="2800" b="1" spc="-15" dirty="0" smtClean="0">
                <a:cs typeface="Trebuchet MS"/>
              </a:rPr>
              <a:t>рам</a:t>
            </a:r>
            <a:r>
              <a:rPr lang="ru-RU" sz="2800" b="1" spc="-10" dirty="0" smtClean="0">
                <a:cs typeface="Trebuchet MS"/>
              </a:rPr>
              <a:t>е</a:t>
            </a:r>
            <a:r>
              <a:rPr lang="ru-RU" sz="2800" b="1" spc="-15" dirty="0" smtClean="0">
                <a:cs typeface="Trebuchet MS"/>
              </a:rPr>
              <a:t>тры</a:t>
            </a:r>
            <a:r>
              <a:rPr lang="ru-RU" sz="2800" b="1" spc="-20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бюджета Холмского муниципального района на 202</a:t>
            </a:r>
            <a:r>
              <a:rPr lang="en-US" sz="2800" b="1" spc="-15" dirty="0" smtClean="0">
                <a:cs typeface="Trebuchet MS"/>
              </a:rPr>
              <a:t>2</a:t>
            </a:r>
            <a:r>
              <a:rPr lang="ru-RU" sz="2800" b="1" spc="-15" dirty="0" smtClean="0">
                <a:cs typeface="Trebuchet MS"/>
              </a:rPr>
              <a:t> года и плановый период 202</a:t>
            </a:r>
            <a:r>
              <a:rPr lang="en-US" sz="2800" b="1" spc="-15" dirty="0" smtClean="0">
                <a:cs typeface="Trebuchet MS"/>
              </a:rPr>
              <a:t>3</a:t>
            </a:r>
            <a:r>
              <a:rPr lang="ru-RU" sz="2800" b="1" spc="-15" dirty="0" smtClean="0">
                <a:cs typeface="Trebuchet MS"/>
              </a:rPr>
              <a:t>-202</a:t>
            </a:r>
            <a:r>
              <a:rPr lang="en-US" sz="2800" b="1" spc="-15" dirty="0" smtClean="0">
                <a:cs typeface="Trebuchet MS"/>
              </a:rPr>
              <a:t>4</a:t>
            </a:r>
            <a:r>
              <a:rPr lang="ru-RU" sz="2800" b="1" spc="-15" dirty="0" smtClean="0">
                <a:cs typeface="Trebuchet MS"/>
              </a:rPr>
              <a:t> годы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61974" y="1844824"/>
            <a:ext cx="1782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31470" algn="r">
              <a:lnSpc>
                <a:spcPct val="100000"/>
              </a:lnSpc>
            </a:pPr>
            <a:r>
              <a:rPr lang="ru-RU" spc="-10" dirty="0" smtClean="0">
                <a:cs typeface="Arial"/>
              </a:rPr>
              <a:t>(</a:t>
            </a:r>
            <a:r>
              <a:rPr lang="ru-RU" spc="-25" dirty="0" smtClean="0">
                <a:cs typeface="Arial"/>
              </a:rPr>
              <a:t>тыс</a:t>
            </a:r>
            <a:r>
              <a:rPr lang="ru-RU" spc="-10" dirty="0" smtClean="0">
                <a:cs typeface="Arial"/>
              </a:rPr>
              <a:t>.</a:t>
            </a:r>
            <a:r>
              <a:rPr lang="ru-RU" spc="20" dirty="0" smtClean="0">
                <a:cs typeface="Arial"/>
              </a:rPr>
              <a:t> </a:t>
            </a:r>
            <a:r>
              <a:rPr lang="ru-RU" spc="-25" dirty="0" smtClean="0">
                <a:cs typeface="Arial"/>
              </a:rPr>
              <a:t>р</a:t>
            </a:r>
            <a:r>
              <a:rPr lang="ru-RU" spc="-20" dirty="0" smtClean="0">
                <a:cs typeface="Arial"/>
              </a:rPr>
              <a:t>у</a:t>
            </a:r>
            <a:r>
              <a:rPr lang="ru-RU" spc="-85" dirty="0" smtClean="0">
                <a:cs typeface="Arial"/>
              </a:rPr>
              <a:t>б</a:t>
            </a:r>
            <a:r>
              <a:rPr lang="ru-RU" spc="-10" dirty="0" smtClean="0">
                <a:cs typeface="Arial"/>
              </a:rPr>
              <a:t>лей)</a:t>
            </a:r>
            <a:endParaRPr lang="ru-RU" dirty="0">
              <a:cs typeface="Arial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549757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Доходная часть бюджета района, тыс. рублей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510079"/>
              </p:ext>
            </p:extLst>
          </p:nvPr>
        </p:nvGraphicFramePr>
        <p:xfrm>
          <a:off x="215516" y="538408"/>
          <a:ext cx="8712968" cy="6119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7002"/>
                <a:gridCol w="1141450"/>
                <a:gridCol w="1171485"/>
                <a:gridCol w="1158281"/>
                <a:gridCol w="1157375"/>
                <a:gridCol w="1157375"/>
              </a:tblGrid>
              <a:tr h="329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Утверждено   в бюджете на </a:t>
                      </a:r>
                      <a:r>
                        <a:rPr lang="ru-RU" sz="1200" dirty="0" smtClean="0">
                          <a:effectLst/>
                        </a:rPr>
                        <a:t>01.11.2021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Ожидаемое исполнение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Утверждено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7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2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4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</a:tr>
              <a:tr h="206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  <a:latin typeface="Calibri"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Собственные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41477,4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41716,0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42349,2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43540,3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46293,3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40474,6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40633,0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41142,8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42461,5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45207,3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НДФЛ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31458,5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31458,0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31628,9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31875,2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32896,4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Акцизы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729,5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730,0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761,8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763,2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779,0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 на совокупный доход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8018,0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8176,0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7639,1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8691,2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10399,0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Госпошлина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268,6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269,0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264,0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248,9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214,9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Неналоговые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1002,8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1083,0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1206,4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1078,8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1086,0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Аренда земли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603,4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602,8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487,2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481,9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479,4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Арендная плата за имущество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89,7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90,2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360,3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288,0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290,5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Штрафы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289,7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290,0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338,7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288,3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295,5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375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417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Платежи  при пользовании природными ресурсами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10,6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10,6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47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Доходы от реализации имущества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307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перечисления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132012,0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131964,1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124072,5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96209,6                   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95036,8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Дотация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54043,8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54043,8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48976,9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39679,0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38595,9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77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Субсидии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23663,4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23663,5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18465,4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3251,5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3312,9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Субвенции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52373,3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52325,3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56347,0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53164,2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53013,0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Иные </a:t>
                      </a:r>
                      <a:r>
                        <a:rPr lang="ru-RU" sz="1200" dirty="0" smtClean="0">
                          <a:effectLst/>
                        </a:rPr>
                        <a:t>межбюджетные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1931,5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1931,5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283,2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115,0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115,0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383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Доходы от возврата остатков субсидий и субвенций прошлых лет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  <a:tr h="233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доходы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173489,5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173680,1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166421,7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139749,9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141330,1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3" marR="57523" marT="0" marB="0" anchor="b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752248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latin typeface="Calibri" pitchFamily="34" charset="0"/>
              </a:rPr>
              <a:t>Структура налоговых и неналоговых доходов в разрезе доходных источников, </a:t>
            </a:r>
            <a:r>
              <a:rPr lang="ru-RU" sz="2800" b="1" dirty="0" err="1" smtClean="0">
                <a:latin typeface="Calibri" pitchFamily="34" charset="0"/>
              </a:rPr>
              <a:t>тыс.рублей</a:t>
            </a:r>
            <a:r>
              <a:rPr lang="ru-RU" sz="2800" b="1" dirty="0" smtClean="0">
                <a:latin typeface="Calibri" pitchFamily="34" charset="0"/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16732"/>
            <a:ext cx="424847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2021год (оценка)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52020" y="1016732"/>
            <a:ext cx="428447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2022год (прогноз)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260925"/>
              </p:ext>
            </p:extLst>
          </p:nvPr>
        </p:nvGraphicFramePr>
        <p:xfrm>
          <a:off x="9542" y="2744923"/>
          <a:ext cx="3374326" cy="410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633194"/>
              </p:ext>
            </p:extLst>
          </p:nvPr>
        </p:nvGraphicFramePr>
        <p:xfrm>
          <a:off x="44102" y="2384884"/>
          <a:ext cx="4807323" cy="447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834339"/>
              </p:ext>
            </p:extLst>
          </p:nvPr>
        </p:nvGraphicFramePr>
        <p:xfrm>
          <a:off x="-239080" y="1398907"/>
          <a:ext cx="4991100" cy="547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436667"/>
              </p:ext>
            </p:extLst>
          </p:nvPr>
        </p:nvGraphicFramePr>
        <p:xfrm>
          <a:off x="4391980" y="1402043"/>
          <a:ext cx="5256583" cy="53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627" y="5085143"/>
            <a:ext cx="1810512" cy="1641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58267" y="939419"/>
            <a:ext cx="8656320" cy="3965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5875" indent="260350" algn="just">
              <a:lnSpc>
                <a:spcPct val="100000"/>
              </a:lnSpc>
            </a:pPr>
            <a:r>
              <a:rPr lang="ru-RU" dirty="0" smtClean="0">
                <a:cs typeface="Calibri"/>
              </a:rPr>
              <a:t>«Б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 </a:t>
            </a:r>
            <a:r>
              <a:rPr lang="ru-RU" spc="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ля граж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ан» по</a:t>
            </a:r>
            <a:r>
              <a:rPr lang="ru-RU" spc="-1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на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ит В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с с 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</a:t>
            </a:r>
            <a:r>
              <a:rPr lang="ru-RU" spc="-15" dirty="0" smtClean="0">
                <a:cs typeface="Calibri"/>
              </a:rPr>
              <a:t>о</a:t>
            </a:r>
            <a:r>
              <a:rPr lang="ru-RU" spc="-3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е</a:t>
            </a:r>
            <a:r>
              <a:rPr lang="ru-RU" spc="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ия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 прое</a:t>
            </a:r>
            <a:r>
              <a:rPr lang="ru-RU" spc="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та о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овно</a:t>
            </a:r>
            <a:r>
              <a:rPr lang="ru-RU" spc="-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финан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ово</a:t>
            </a:r>
            <a:r>
              <a:rPr lang="ru-RU" spc="-1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ок</a:t>
            </a:r>
            <a:r>
              <a:rPr lang="ru-RU" spc="-10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мента Холмского района – </a:t>
            </a:r>
            <a:r>
              <a:rPr lang="ru-RU" spc="-10" dirty="0" smtClean="0">
                <a:cs typeface="Calibri"/>
              </a:rPr>
              <a:t>решение Думы Холмского муниципального района</a:t>
            </a:r>
            <a:r>
              <a:rPr lang="ru-RU" dirty="0" smtClean="0">
                <a:cs typeface="Calibri"/>
              </a:rPr>
              <a:t>.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endParaRPr lang="ru-RU" dirty="0" smtClean="0"/>
          </a:p>
          <a:p>
            <a:pPr marL="12700" marR="12700" indent="313690" algn="just">
              <a:lnSpc>
                <a:spcPct val="100000"/>
              </a:lnSpc>
            </a:pPr>
            <a:r>
              <a:rPr lang="ru-RU" dirty="0" smtClean="0">
                <a:cs typeface="Calibri"/>
              </a:rPr>
              <a:t>Пр</a:t>
            </a:r>
            <a:r>
              <a:rPr lang="ru-RU" spc="-2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дс</a:t>
            </a:r>
            <a:r>
              <a:rPr lang="ru-RU" dirty="0" smtClean="0">
                <a:cs typeface="Calibri"/>
              </a:rPr>
              <a:t>та</a:t>
            </a:r>
            <a:r>
              <a:rPr lang="ru-RU" spc="-10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л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н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ая информ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ция пр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дназ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10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чена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 ш</a:t>
            </a:r>
            <a:r>
              <a:rPr lang="ru-RU" spc="-10" dirty="0" smtClean="0">
                <a:cs typeface="Calibri"/>
              </a:rPr>
              <a:t>и</a:t>
            </a:r>
            <a:r>
              <a:rPr lang="ru-RU" dirty="0" smtClean="0">
                <a:cs typeface="Calibri"/>
              </a:rPr>
              <a:t>ро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круга п</a:t>
            </a:r>
            <a:r>
              <a:rPr lang="ru-RU" spc="-40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ль</a:t>
            </a:r>
            <a:r>
              <a:rPr lang="ru-RU" spc="5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ова</a:t>
            </a:r>
            <a:r>
              <a:rPr lang="ru-RU" spc="-10" dirty="0" smtClean="0">
                <a:cs typeface="Calibri"/>
              </a:rPr>
              <a:t>т</a:t>
            </a:r>
            <a:r>
              <a:rPr lang="ru-RU" spc="-3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лей и </a:t>
            </a:r>
            <a:r>
              <a:rPr lang="ru-RU" spc="-15" dirty="0" smtClean="0">
                <a:cs typeface="Calibri"/>
              </a:rPr>
              <a:t>б</a:t>
            </a:r>
            <a:r>
              <a:rPr lang="ru-RU" spc="-75" dirty="0" smtClean="0">
                <a:cs typeface="Calibri"/>
              </a:rPr>
              <a:t>у</a:t>
            </a:r>
            <a:r>
              <a:rPr lang="ru-RU" spc="-10" dirty="0" smtClean="0">
                <a:cs typeface="Calibri"/>
              </a:rPr>
              <a:t>де</a:t>
            </a:r>
            <a:r>
              <a:rPr lang="ru-RU" dirty="0" smtClean="0">
                <a:cs typeface="Calibri"/>
              </a:rPr>
              <a:t>т</a:t>
            </a:r>
            <a:r>
              <a:rPr lang="ru-RU" spc="15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ин</a:t>
            </a:r>
            <a:r>
              <a:rPr lang="ru-RU" spc="-2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</a:t>
            </a:r>
            <a:r>
              <a:rPr lang="ru-RU" spc="5" dirty="0" smtClean="0">
                <a:cs typeface="Calibri"/>
              </a:rPr>
              <a:t>р</a:t>
            </a:r>
            <a:r>
              <a:rPr lang="ru-RU" spc="1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а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лезна</a:t>
            </a:r>
            <a:r>
              <a:rPr lang="ru-RU" spc="165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</a:t>
            </a:r>
            <a:r>
              <a:rPr lang="ru-RU" spc="16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</a:t>
            </a:r>
            <a:r>
              <a:rPr lang="ru-RU" spc="-75" dirty="0" smtClean="0">
                <a:cs typeface="Calibri"/>
              </a:rPr>
              <a:t>у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ентам,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</a:t>
            </a:r>
            <a:r>
              <a:rPr lang="ru-RU" spc="-1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да</a:t>
            </a:r>
            <a:r>
              <a:rPr lang="ru-RU" spc="-2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огам,</a:t>
            </a:r>
            <a:r>
              <a:rPr lang="ru-RU" spc="15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вр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м,</a:t>
            </a:r>
            <a:r>
              <a:rPr lang="ru-RU" spc="150" dirty="0" smtClean="0">
                <a:cs typeface="Calibri"/>
              </a:rPr>
              <a:t> </a:t>
            </a:r>
            <a:r>
              <a:rPr lang="ru-RU" spc="5" dirty="0" smtClean="0">
                <a:cs typeface="Calibri"/>
              </a:rPr>
              <a:t>м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</a:t>
            </a:r>
            <a:r>
              <a:rPr lang="ru-RU" spc="-5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дым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ем</a:t>
            </a:r>
            <a:r>
              <a:rPr lang="ru-RU" spc="-1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я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так</a:t>
            </a:r>
            <a:r>
              <a:rPr lang="ru-RU" spc="17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 пен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ио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рам и д</a:t>
            </a:r>
            <a:r>
              <a:rPr lang="ru-RU" spc="-10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угим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</a:t>
            </a:r>
            <a:r>
              <a:rPr lang="ru-RU" spc="-1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</a:t>
            </a:r>
            <a:r>
              <a:rPr lang="ru-RU" spc="-20" dirty="0" smtClean="0">
                <a:cs typeface="Calibri"/>
              </a:rPr>
              <a:t>г</a:t>
            </a:r>
            <a:r>
              <a:rPr lang="ru-RU" spc="-1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риям на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ления, так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районный 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 </a:t>
            </a:r>
            <a:r>
              <a:rPr lang="ru-RU" spc="-1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атрагивает и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-1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ер</a:t>
            </a:r>
            <a:r>
              <a:rPr lang="ru-RU" spc="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ы</a:t>
            </a:r>
            <a:r>
              <a:rPr lang="ru-RU" spc="25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-1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и</a:t>
            </a:r>
            <a:r>
              <a:rPr lang="ru-RU" spc="-20" dirty="0" smtClean="0">
                <a:cs typeface="Calibri"/>
              </a:rPr>
              <a:t>т</a:t>
            </a:r>
            <a:r>
              <a:rPr lang="ru-RU" spc="-2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ля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Холмского района.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endParaRPr lang="ru-RU" dirty="0" smtClean="0"/>
          </a:p>
          <a:p>
            <a:pPr marL="12700" marR="13335" indent="260350" algn="just">
              <a:lnSpc>
                <a:spcPct val="100000"/>
              </a:lnSpc>
            </a:pPr>
            <a:r>
              <a:rPr lang="ru-RU" spc="-1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раждане — и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нало</a:t>
            </a:r>
            <a:r>
              <a:rPr lang="ru-RU" spc="-2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5" dirty="0" smtClean="0">
                <a:cs typeface="Calibri"/>
              </a:rPr>
              <a:t>п</a:t>
            </a:r>
            <a:r>
              <a:rPr lang="ru-RU" spc="-10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а</a:t>
            </a:r>
            <a:r>
              <a:rPr lang="ru-RU" spc="-15" dirty="0" smtClean="0">
                <a:cs typeface="Calibri"/>
              </a:rPr>
              <a:t>т</a:t>
            </a:r>
            <a:r>
              <a:rPr lang="ru-RU" spc="-3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</a:t>
            </a:r>
            <a:r>
              <a:rPr lang="ru-RU" spc="-1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щ</a:t>
            </a:r>
            <a:r>
              <a:rPr lang="ru-RU" spc="-10" dirty="0" smtClean="0">
                <a:cs typeface="Calibri"/>
              </a:rPr>
              <a:t>и</a:t>
            </a:r>
            <a:r>
              <a:rPr lang="ru-RU" dirty="0" smtClean="0">
                <a:cs typeface="Calibri"/>
              </a:rPr>
              <a:t>ки, и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п</a:t>
            </a:r>
            <a:r>
              <a:rPr lang="ru-RU" spc="-1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треби</a:t>
            </a:r>
            <a:r>
              <a:rPr lang="ru-RU" spc="-15" dirty="0" smtClean="0">
                <a:cs typeface="Calibri"/>
              </a:rPr>
              <a:t>т</a:t>
            </a:r>
            <a:r>
              <a:rPr lang="ru-RU" spc="-2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и об</a:t>
            </a:r>
            <a:r>
              <a:rPr lang="ru-RU" spc="-20" dirty="0" smtClean="0">
                <a:cs typeface="Calibri"/>
              </a:rPr>
              <a:t>щ</a:t>
            </a:r>
            <a:r>
              <a:rPr lang="ru-RU" spc="1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твенн</a:t>
            </a:r>
            <a:r>
              <a:rPr lang="ru-RU" spc="10" dirty="0" smtClean="0">
                <a:cs typeface="Calibri"/>
              </a:rPr>
              <a:t>ы</a:t>
            </a:r>
            <a:r>
              <a:rPr lang="ru-RU" dirty="0" smtClean="0">
                <a:cs typeface="Calibri"/>
              </a:rPr>
              <a:t>х </a:t>
            </a:r>
            <a:r>
              <a:rPr lang="ru-RU" spc="-40" dirty="0" smtClean="0">
                <a:cs typeface="Calibri"/>
              </a:rPr>
              <a:t>б</a:t>
            </a:r>
            <a:r>
              <a:rPr lang="ru-RU" dirty="0" smtClean="0">
                <a:cs typeface="Calibri"/>
              </a:rPr>
              <a:t>лаг — </a:t>
            </a:r>
            <a:r>
              <a:rPr lang="ru-RU" spc="-10" dirty="0" smtClean="0">
                <a:cs typeface="Calibri"/>
              </a:rPr>
              <a:t>д</a:t>
            </a:r>
            <a:r>
              <a:rPr lang="ru-RU" spc="-5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лж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ы быть увер</a:t>
            </a:r>
            <a:r>
              <a:rPr lang="ru-RU" spc="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ны в </a:t>
            </a:r>
            <a:r>
              <a:rPr lang="ru-RU" spc="-3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о</a:t>
            </a:r>
            <a:r>
              <a:rPr lang="ru-RU" spc="5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 ч</a:t>
            </a:r>
            <a:r>
              <a:rPr lang="ru-RU" spc="-3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о пер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да</a:t>
            </a:r>
            <a:r>
              <a:rPr lang="ru-RU" spc="5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а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мые и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 в </a:t>
            </a:r>
            <a:r>
              <a:rPr lang="ru-RU" spc="10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ас</a:t>
            </a:r>
            <a:r>
              <a:rPr lang="ru-RU" spc="-10" dirty="0" smtClean="0">
                <a:cs typeface="Calibri"/>
              </a:rPr>
              <a:t>п</a:t>
            </a:r>
            <a:r>
              <a:rPr lang="ru-RU" dirty="0" smtClean="0">
                <a:cs typeface="Calibri"/>
              </a:rPr>
              <a:t>оря</a:t>
            </a:r>
            <a:r>
              <a:rPr lang="ru-RU" spc="-3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е</a:t>
            </a:r>
            <a:r>
              <a:rPr lang="ru-RU" spc="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ие </a:t>
            </a:r>
            <a:r>
              <a:rPr lang="ru-RU" spc="-1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-75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да</a:t>
            </a:r>
            <a:r>
              <a:rPr lang="ru-RU" spc="5" dirty="0" smtClean="0">
                <a:cs typeface="Calibri"/>
              </a:rPr>
              <a:t>р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тва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р</a:t>
            </a:r>
            <a:r>
              <a:rPr lang="ru-RU" spc="-2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дс</a:t>
            </a:r>
            <a:r>
              <a:rPr lang="ru-RU" dirty="0" smtClean="0">
                <a:cs typeface="Calibri"/>
              </a:rPr>
              <a:t>тва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5" dirty="0" smtClean="0">
                <a:cs typeface="Calibri"/>
              </a:rPr>
              <a:t>и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ль</a:t>
            </a:r>
            <a:r>
              <a:rPr lang="ru-RU" spc="-2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у</a:t>
            </a:r>
            <a:r>
              <a:rPr lang="ru-RU" spc="-15" dirty="0" smtClean="0">
                <a:cs typeface="Calibri"/>
              </a:rPr>
              <a:t>ют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я</a:t>
            </a:r>
            <a:r>
              <a:rPr lang="ru-RU" spc="17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про</a:t>
            </a:r>
            <a:r>
              <a:rPr lang="ru-RU" spc="5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р</a:t>
            </a:r>
            <a:r>
              <a:rPr lang="ru-RU" spc="10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</a:t>
            </a:r>
            <a:r>
              <a:rPr lang="ru-RU" spc="17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эфф</a:t>
            </a:r>
            <a:r>
              <a:rPr lang="ru-RU" spc="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кти</a:t>
            </a:r>
            <a:r>
              <a:rPr lang="ru-RU" spc="10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но,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прин</a:t>
            </a:r>
            <a:r>
              <a:rPr lang="ru-RU" spc="5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ят</a:t>
            </a:r>
            <a:r>
              <a:rPr lang="ru-RU" spc="170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онкрет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ые</a:t>
            </a:r>
            <a:r>
              <a:rPr lang="ru-RU" spc="17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р</a:t>
            </a:r>
            <a:r>
              <a:rPr lang="ru-RU" spc="1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з</a:t>
            </a:r>
            <a:r>
              <a:rPr lang="ru-RU" spc="-60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л</a:t>
            </a:r>
            <a:r>
              <a:rPr lang="ru-RU" spc="-8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таты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об</a:t>
            </a:r>
            <a:r>
              <a:rPr lang="ru-RU" spc="-20" dirty="0" smtClean="0">
                <a:cs typeface="Calibri"/>
              </a:rPr>
              <a:t>щ</a:t>
            </a:r>
            <a:r>
              <a:rPr lang="ru-RU" dirty="0" smtClean="0">
                <a:cs typeface="Calibri"/>
              </a:rPr>
              <a:t>ества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 </a:t>
            </a:r>
            <a:r>
              <a:rPr lang="ru-RU" spc="-20" dirty="0" smtClean="0">
                <a:cs typeface="Calibri"/>
              </a:rPr>
              <a:t>це</a:t>
            </a:r>
            <a:r>
              <a:rPr lang="ru-RU" dirty="0" smtClean="0">
                <a:cs typeface="Calibri"/>
              </a:rPr>
              <a:t>ло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</a:t>
            </a:r>
            <a:r>
              <a:rPr lang="ru-RU" spc="-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так</a:t>
            </a:r>
            <a:r>
              <a:rPr lang="ru-RU" spc="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20" dirty="0" smtClean="0">
                <a:cs typeface="Calibri"/>
              </a:rPr>
              <a:t> 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ой</a:t>
            </a:r>
            <a:r>
              <a:rPr lang="ru-RU" spc="-1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се</a:t>
            </a:r>
            <a:r>
              <a:rPr lang="ru-RU" dirty="0" smtClean="0">
                <a:cs typeface="Calibri"/>
              </a:rPr>
              <a:t>м</a:t>
            </a:r>
            <a:r>
              <a:rPr lang="ru-RU" spc="-15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и,</a:t>
            </a:r>
            <a:r>
              <a:rPr lang="ru-RU" spc="3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20" dirty="0" smtClean="0">
                <a:cs typeface="Calibri"/>
              </a:rPr>
              <a:t> 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ч</a:t>
            </a:r>
            <a:r>
              <a:rPr lang="ru-RU" spc="-3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лове</a:t>
            </a:r>
            <a:r>
              <a:rPr lang="ru-RU" spc="-1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а.</a:t>
            </a:r>
          </a:p>
          <a:p>
            <a:pPr>
              <a:lnSpc>
                <a:spcPts val="1200"/>
              </a:lnSpc>
              <a:spcBef>
                <a:spcPts val="1"/>
              </a:spcBef>
            </a:pPr>
            <a:endParaRPr lang="ru-RU" dirty="0" smtClean="0"/>
          </a:p>
          <a:p>
            <a:pPr marL="12700" marR="14604" indent="260350" algn="just">
              <a:lnSpc>
                <a:spcPct val="100000"/>
              </a:lnSpc>
            </a:pPr>
            <a:r>
              <a:rPr lang="ru-RU" spc="-5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ы п</a:t>
            </a:r>
            <a:r>
              <a:rPr lang="ru-RU" spc="5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тар</a:t>
            </a:r>
            <a:r>
              <a:rPr lang="ru-RU" spc="1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ли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ь в 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туп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ой и </a:t>
            </a:r>
            <a:r>
              <a:rPr lang="ru-RU" spc="5" dirty="0" smtClean="0">
                <a:cs typeface="Calibri"/>
              </a:rPr>
              <a:t>п</a:t>
            </a:r>
            <a:r>
              <a:rPr lang="ru-RU" dirty="0" smtClean="0">
                <a:cs typeface="Calibri"/>
              </a:rPr>
              <a:t>оня</a:t>
            </a:r>
            <a:r>
              <a:rPr lang="ru-RU" spc="-1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н</a:t>
            </a:r>
            <a:r>
              <a:rPr lang="ru-RU" spc="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й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 граждан фо</a:t>
            </a:r>
            <a:r>
              <a:rPr lang="ru-RU" spc="5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ме по</a:t>
            </a:r>
            <a:r>
              <a:rPr lang="ru-RU" spc="-2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аза</a:t>
            </a:r>
            <a:r>
              <a:rPr lang="ru-RU" spc="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ь основные парам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тры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о</a:t>
            </a:r>
            <a:r>
              <a:rPr lang="ru-RU" spc="-40" dirty="0" smtClean="0">
                <a:cs typeface="Calibri"/>
              </a:rPr>
              <a:t>б</a:t>
            </a:r>
            <a:r>
              <a:rPr lang="ru-RU" dirty="0" smtClean="0">
                <a:cs typeface="Calibri"/>
              </a:rPr>
              <a:t>ласт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2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та.</a:t>
            </a:r>
          </a:p>
          <a:p>
            <a:pPr marL="4425315">
              <a:lnSpc>
                <a:spcPct val="100000"/>
              </a:lnSpc>
              <a:spcBef>
                <a:spcPts val="60"/>
              </a:spcBef>
              <a:tabLst>
                <a:tab pos="6127750" algn="l"/>
              </a:tabLst>
            </a:pPr>
            <a:r>
              <a:rPr lang="ru-RU" spc="-10" dirty="0" smtClean="0">
                <a:solidFill>
                  <a:srgbClr val="A6A6A6"/>
                </a:solidFill>
                <a:cs typeface="Calibri"/>
              </a:rPr>
              <a:t>Администрация</a:t>
            </a:r>
            <a:endParaRPr lang="ru-RU" dirty="0" smtClean="0">
              <a:cs typeface="Calibri"/>
            </a:endParaRPr>
          </a:p>
          <a:p>
            <a:pPr marL="12700" marR="15875" indent="260350" algn="just">
              <a:lnSpc>
                <a:spcPct val="100000"/>
              </a:lnSpc>
            </a:pPr>
            <a:endParaRPr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303" y="5276596"/>
            <a:ext cx="65278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 smtClean="0">
                <a:solidFill>
                  <a:srgbClr val="A6A6A6"/>
                </a:solidFill>
                <a:cs typeface="Calibri"/>
              </a:rPr>
              <a:t>Дума</a:t>
            </a:r>
            <a:endParaRPr sz="2000" dirty="0"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0457" y="5276596"/>
            <a:ext cx="1438910" cy="817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895">
              <a:lnSpc>
                <a:spcPct val="100000"/>
              </a:lnSpc>
            </a:pPr>
            <a:r>
              <a:rPr sz="2000" spc="-145" dirty="0" err="1" smtClean="0">
                <a:solidFill>
                  <a:srgbClr val="A6A6A6"/>
                </a:solidFill>
                <a:cs typeface="Calibri"/>
              </a:rPr>
              <a:t>Г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раждане</a:t>
            </a:r>
            <a:endParaRPr sz="2000">
              <a:cs typeface="Calibri"/>
            </a:endParaRPr>
          </a:p>
          <a:p>
            <a:pPr marL="12700">
              <a:lnSpc>
                <a:spcPts val="3770"/>
              </a:lnSpc>
            </a:pPr>
            <a:r>
              <a:rPr sz="3200" b="1" smtClean="0">
                <a:cs typeface="Calibri"/>
              </a:rPr>
              <a:t>Б</a:t>
            </a:r>
            <a:r>
              <a:rPr sz="3200" b="1" spc="-95" smtClean="0">
                <a:cs typeface="Calibri"/>
              </a:rPr>
              <a:t>ю</a:t>
            </a:r>
            <a:r>
              <a:rPr sz="3200" b="1" spc="0" smtClean="0">
                <a:cs typeface="Calibri"/>
              </a:rPr>
              <a:t>д</a:t>
            </a:r>
            <a:r>
              <a:rPr sz="3200" b="1" spc="-55" smtClean="0">
                <a:cs typeface="Calibri"/>
              </a:rPr>
              <a:t>ж</a:t>
            </a:r>
            <a:r>
              <a:rPr sz="3200" b="1" spc="-20" smtClean="0">
                <a:cs typeface="Calibri"/>
              </a:rPr>
              <a:t>е</a:t>
            </a:r>
            <a:r>
              <a:rPr sz="3200" b="1" spc="0" smtClean="0">
                <a:cs typeface="Calibri"/>
              </a:rPr>
              <a:t>т</a:t>
            </a:r>
            <a:endParaRPr sz="320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1344" y="5327396"/>
            <a:ext cx="11779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smtClean="0">
                <a:solidFill>
                  <a:srgbClr val="A6A6A6"/>
                </a:solidFill>
                <a:cs typeface="Calibri"/>
              </a:rPr>
              <a:t>Образование</a:t>
            </a:r>
            <a:endParaRPr sz="1600"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3536" y="5724956"/>
            <a:ext cx="125222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spc="-135" dirty="0" smtClean="0">
                <a:solidFill>
                  <a:srgbClr val="A6A6A6"/>
                </a:solidFill>
                <a:cs typeface="Calibri"/>
              </a:rPr>
              <a:t>Глава</a:t>
            </a:r>
            <a:endParaRPr sz="20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75303" y="6069380"/>
            <a:ext cx="101028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mtClean="0">
                <a:solidFill>
                  <a:srgbClr val="A6A6A6"/>
                </a:solidFill>
                <a:cs typeface="Calibri"/>
              </a:rPr>
              <a:t>Ф</a:t>
            </a:r>
            <a:r>
              <a:rPr sz="2000" spc="-10" smtClean="0">
                <a:solidFill>
                  <a:srgbClr val="A6A6A6"/>
                </a:solidFill>
                <a:cs typeface="Calibri"/>
              </a:rPr>
              <a:t>и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на</a:t>
            </a:r>
            <a:r>
              <a:rPr sz="2000" spc="-10" smtClean="0">
                <a:solidFill>
                  <a:srgbClr val="A6A6A6"/>
                </a:solidFill>
                <a:cs typeface="Calibri"/>
              </a:rPr>
              <a:t>н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сы</a:t>
            </a:r>
            <a:endParaRPr sz="2000"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8096" y="6120180"/>
            <a:ext cx="78105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0" smtClean="0">
                <a:solidFill>
                  <a:srgbClr val="A6A6A6"/>
                </a:solidFill>
                <a:cs typeface="Calibri"/>
              </a:rPr>
              <a:t>К</a:t>
            </a:r>
            <a:r>
              <a:rPr sz="1600" spc="-65" smtClean="0">
                <a:solidFill>
                  <a:srgbClr val="A6A6A6"/>
                </a:solidFill>
                <a:cs typeface="Calibri"/>
              </a:rPr>
              <a:t>у</a:t>
            </a:r>
            <a:r>
              <a:rPr sz="1600" spc="-10" smtClean="0">
                <a:solidFill>
                  <a:srgbClr val="A6A6A6"/>
                </a:solidFill>
                <a:cs typeface="Calibri"/>
              </a:rPr>
              <a:t>л</a:t>
            </a:r>
            <a:r>
              <a:rPr sz="1600" spc="-75" smtClean="0">
                <a:solidFill>
                  <a:srgbClr val="A6A6A6"/>
                </a:solidFill>
                <a:cs typeface="Calibri"/>
              </a:rPr>
              <a:t>ь</a:t>
            </a:r>
            <a:r>
              <a:rPr sz="1600" spc="-10" smtClean="0">
                <a:solidFill>
                  <a:srgbClr val="A6A6A6"/>
                </a:solidFill>
                <a:cs typeface="Calibri"/>
              </a:rPr>
              <a:t>тура</a:t>
            </a:r>
            <a:endParaRPr sz="1600"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4145" y="6069380"/>
            <a:ext cx="2060575" cy="622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err="1" smtClean="0">
                <a:solidFill>
                  <a:srgbClr val="A6A6A6"/>
                </a:solidFill>
                <a:cs typeface="Calibri"/>
              </a:rPr>
              <a:t>Э</a:t>
            </a:r>
            <a:r>
              <a:rPr sz="2000" spc="-30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оном</a:t>
            </a:r>
            <a:r>
              <a:rPr sz="2000" spc="-10" dirty="0" err="1" smtClean="0">
                <a:solidFill>
                  <a:srgbClr val="A6A6A6"/>
                </a:solidFill>
                <a:cs typeface="Calibri"/>
              </a:rPr>
              <a:t>и</a:t>
            </a:r>
            <a:r>
              <a:rPr sz="2000" spc="-30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а</a:t>
            </a:r>
            <a:endParaRPr sz="2000" dirty="0">
              <a:cs typeface="Calibri"/>
            </a:endParaRPr>
          </a:p>
          <a:p>
            <a:pPr marL="169545">
              <a:lnSpc>
                <a:spcPct val="100000"/>
              </a:lnSpc>
              <a:spcBef>
                <a:spcPts val="400"/>
              </a:spcBef>
            </a:pP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Социал</a:t>
            </a:r>
            <a:r>
              <a:rPr sz="1600" spc="-20" dirty="0" err="1" smtClean="0">
                <a:solidFill>
                  <a:srgbClr val="A6A6A6"/>
                </a:solidFill>
                <a:cs typeface="Calibri"/>
              </a:rPr>
              <a:t>ь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ная</a:t>
            </a:r>
            <a:r>
              <a:rPr sz="1600" spc="10" dirty="0" smtClean="0">
                <a:solidFill>
                  <a:srgbClr val="A6A6A6"/>
                </a:solidFill>
                <a:cs typeface="Calibri"/>
              </a:rPr>
              <a:t> 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п</a:t>
            </a:r>
            <a:r>
              <a:rPr sz="1600" spc="-40" dirty="0" err="1" smtClean="0">
                <a:solidFill>
                  <a:srgbClr val="A6A6A6"/>
                </a:solidFill>
                <a:cs typeface="Calibri"/>
              </a:rPr>
              <a:t>о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ли</a:t>
            </a:r>
            <a:r>
              <a:rPr sz="1600" spc="-5" dirty="0" err="1" smtClean="0">
                <a:solidFill>
                  <a:srgbClr val="A6A6A6"/>
                </a:solidFill>
                <a:cs typeface="Calibri"/>
              </a:rPr>
              <a:t>т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и</a:t>
            </a:r>
            <a:r>
              <a:rPr sz="1600" spc="-35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а</a:t>
            </a:r>
            <a:endParaRPr sz="1600" dirty="0"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7490" y="6374180"/>
            <a:ext cx="146494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mtClean="0">
                <a:solidFill>
                  <a:srgbClr val="A6A6A6"/>
                </a:solidFill>
                <a:cs typeface="Calibri"/>
              </a:rPr>
              <a:t>Пр</a:t>
            </a:r>
            <a:r>
              <a:rPr sz="2000" spc="-20" smtClean="0">
                <a:solidFill>
                  <a:srgbClr val="A6A6A6"/>
                </a:solidFill>
                <a:cs typeface="Calibri"/>
              </a:rPr>
              <a:t>е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дприятия</a:t>
            </a:r>
            <a:endParaRPr sz="200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3427" y="5634228"/>
            <a:ext cx="979931" cy="414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4427" y="152636"/>
            <a:ext cx="9144000" cy="6206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«Бюджет для граждан»?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3442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Налоговые и неналоговые доходы муниципального бюджета, тыс.рублей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861802"/>
              </p:ext>
            </p:extLst>
          </p:nvPr>
        </p:nvGraphicFramePr>
        <p:xfrm>
          <a:off x="361950" y="1152524"/>
          <a:ext cx="8530530" cy="544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79635" y="4393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663878" y="4128"/>
            <a:ext cx="8480121" cy="472544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Безвозмездные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поступления в  местный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бюджет, тыс. рублей</a:t>
            </a:r>
          </a:p>
        </p:txBody>
      </p:sp>
      <p:pic>
        <p:nvPicPr>
          <p:cNvPr id="154626" name="Picture 2" descr="http://www.atlant-pravo.ru/upload/medialibrary/431/gerb_minfina_ministersva_finansov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56" y="4540638"/>
            <a:ext cx="1584176" cy="1930054"/>
          </a:xfrm>
          <a:prstGeom prst="rect">
            <a:avLst/>
          </a:prstGeom>
          <a:noFill/>
        </p:spPr>
      </p:pic>
      <p:pic>
        <p:nvPicPr>
          <p:cNvPr id="154628" name="Picture 4" descr="http://abali.ru/wp-content/uploads/2014/07/gerb_novgorodskoj_oblasti_Aba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7189" y="4697876"/>
            <a:ext cx="1609949" cy="1772816"/>
          </a:xfrm>
          <a:prstGeom prst="rect">
            <a:avLst/>
          </a:prstGeom>
          <a:noFill/>
        </p:spPr>
      </p:pic>
      <p:sp>
        <p:nvSpPr>
          <p:cNvPr id="21" name="Штриховая стрелка вправо 20"/>
          <p:cNvSpPr/>
          <p:nvPr/>
        </p:nvSpPr>
        <p:spPr>
          <a:xfrm rot="1378955">
            <a:off x="2257176" y="5163627"/>
            <a:ext cx="909724" cy="684076"/>
          </a:xfrm>
          <a:prstGeom prst="stripedRightArrow">
            <a:avLst>
              <a:gd name="adj1" fmla="val 49068"/>
              <a:gd name="adj2" fmla="val 75868"/>
            </a:avLst>
          </a:prstGeom>
          <a:solidFill>
            <a:srgbClr val="00B050"/>
          </a:solidFill>
          <a:ln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88" y="5013175"/>
            <a:ext cx="1509329" cy="1764197"/>
          </a:xfrm>
          <a:prstGeom prst="rect">
            <a:avLst/>
          </a:prstGeom>
        </p:spPr>
      </p:pic>
      <p:sp>
        <p:nvSpPr>
          <p:cNvPr id="15" name="Штриховая стрелка вправо 14"/>
          <p:cNvSpPr/>
          <p:nvPr/>
        </p:nvSpPr>
        <p:spPr>
          <a:xfrm>
            <a:off x="4788024" y="5446252"/>
            <a:ext cx="1260140" cy="684076"/>
          </a:xfrm>
          <a:prstGeom prst="stripedRightArrow">
            <a:avLst>
              <a:gd name="adj1" fmla="val 49068"/>
              <a:gd name="adj2" fmla="val 75868"/>
            </a:avLst>
          </a:prstGeom>
          <a:solidFill>
            <a:srgbClr val="00B050"/>
          </a:solidFill>
          <a:ln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197605"/>
              </p:ext>
            </p:extLst>
          </p:nvPr>
        </p:nvGraphicFramePr>
        <p:xfrm>
          <a:off x="-108520" y="398733"/>
          <a:ext cx="5012458" cy="403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170806"/>
              </p:ext>
            </p:extLst>
          </p:nvPr>
        </p:nvGraphicFramePr>
        <p:xfrm>
          <a:off x="4897798" y="1052736"/>
          <a:ext cx="3876675" cy="385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056151"/>
              </p:ext>
            </p:extLst>
          </p:nvPr>
        </p:nvGraphicFramePr>
        <p:xfrm>
          <a:off x="-1" y="764704"/>
          <a:ext cx="5220073" cy="33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002131"/>
              </p:ext>
            </p:extLst>
          </p:nvPr>
        </p:nvGraphicFramePr>
        <p:xfrm>
          <a:off x="5256076" y="656692"/>
          <a:ext cx="3384376" cy="45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79635" y="4393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0" y="49849"/>
            <a:ext cx="9143999" cy="453048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Расходы бюджета муниципального района, тыс. рублей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1390953" y="5093963"/>
            <a:ext cx="2641000" cy="1245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034035"/>
              </p:ext>
            </p:extLst>
          </p:nvPr>
        </p:nvGraphicFramePr>
        <p:xfrm>
          <a:off x="1448313" y="5211883"/>
          <a:ext cx="2520226" cy="98890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2022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2023год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166421,7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139749,9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209529"/>
              </p:ext>
            </p:extLst>
          </p:nvPr>
        </p:nvGraphicFramePr>
        <p:xfrm>
          <a:off x="4569796" y="-13867"/>
          <a:ext cx="4464496" cy="652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972163"/>
              </p:ext>
            </p:extLst>
          </p:nvPr>
        </p:nvGraphicFramePr>
        <p:xfrm>
          <a:off x="425453" y="502896"/>
          <a:ext cx="4572000" cy="425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81989"/>
              </p:ext>
            </p:extLst>
          </p:nvPr>
        </p:nvGraphicFramePr>
        <p:xfrm>
          <a:off x="4824028" y="-135396"/>
          <a:ext cx="3940083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180528" y="-40697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Расходная часть муниципального бюджета в разрезе разделов и подразделов, тыс.рублей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643299"/>
              </p:ext>
            </p:extLst>
          </p:nvPr>
        </p:nvGraphicFramePr>
        <p:xfrm>
          <a:off x="215516" y="607371"/>
          <a:ext cx="8747956" cy="6536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3823"/>
                <a:gridCol w="820746"/>
                <a:gridCol w="1241129"/>
                <a:gridCol w="1241129"/>
                <a:gridCol w="1241129"/>
              </a:tblGrid>
              <a:tr h="484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на </a:t>
                      </a:r>
                      <a:r>
                        <a:rPr lang="ru-RU" sz="1200" u="none" strike="noStrike" dirty="0" smtClean="0">
                          <a:effectLst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на </a:t>
                      </a:r>
                      <a:r>
                        <a:rPr lang="ru-RU" sz="1200" u="none" strike="noStrike" dirty="0" smtClean="0">
                          <a:effectLst/>
                        </a:rPr>
                        <a:t>2023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на </a:t>
                      </a:r>
                      <a:r>
                        <a:rPr lang="ru-RU" sz="1200" u="none" strike="noStrike" dirty="0" smtClean="0">
                          <a:effectLst/>
                        </a:rPr>
                        <a:t>2024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 anchor="ctr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Общегосударственные вопросы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41851,65000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34556,30000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34128,19187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4444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0102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1566,10000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1566,10000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1566,10000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7350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Функционирование Правительства Российской Федерации, высших 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0104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19498,20000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19447,68400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19008,57587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Судебная система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0105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57,80000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2,00000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1,80000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4934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Обеспечение деятельности финансовых, налоговых и таможенных органов и органов  финансового (финансово-бюджетного) надзора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0106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4219,50000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3681,50000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3681,50000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Резервные фонды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0111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15,00000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15,00000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15,00000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Другие общегосударственные вопросы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0113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16495,05000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9844,01600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9855,21600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Национальная оборона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523,20000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540,10000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558,40000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299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Мобилизационная и вневойсковая подготовка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0203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523,20000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540,10000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558,40000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299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Национальная безопасность и правоохранительная деятельность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1227,00000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1162,09187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1187,00000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5897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0309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1227,00000</a:t>
                      </a:r>
                      <a:endParaRPr lang="ru-RU" sz="1200" u="none" strike="noStrike" dirty="0">
                        <a:effectLst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1162,09187</a:t>
                      </a:r>
                      <a:endParaRPr lang="ru-RU" sz="1200" u="none" strike="noStrike" dirty="0">
                        <a:effectLst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1187,00000</a:t>
                      </a:r>
                      <a:endParaRPr lang="ru-RU" sz="1200" u="none" strike="noStrike" dirty="0">
                        <a:effectLst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Национальная экономика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7870,10000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7319,00000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7334,800000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Сельское хозяйство и рыболовство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0405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29,30000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29,30000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29,30000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Транспорт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0408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5581,50000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5581,50000</a:t>
                      </a:r>
                      <a:endParaRPr lang="ru-RU" sz="1200" u="none" strike="noStrike" dirty="0">
                        <a:effectLst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5581,50000</a:t>
                      </a:r>
                      <a:endParaRPr lang="ru-RU" sz="1200" u="none" strike="noStrike" dirty="0">
                        <a:effectLst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Дорожное хозяйство (дорожные фонды)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0409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2014,80000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1598,20000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1614,00000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299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Другие вопросы в области национальной экономики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0412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244,50000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110,00000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110,00000</a:t>
                      </a:r>
                      <a:endParaRPr lang="ru-RU" sz="1200" u="none" strike="noStrike" dirty="0">
                        <a:effectLst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Жилищно-коммунальное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1296,30000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1597,30000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1533,60000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Жилищное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0501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240,00000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240,00000</a:t>
                      </a:r>
                      <a:endParaRPr lang="ru-RU" sz="1200" u="none" strike="noStrike" dirty="0">
                        <a:effectLst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240,00000</a:t>
                      </a:r>
                      <a:endParaRPr lang="ru-RU" sz="1200" u="none" strike="noStrike" dirty="0">
                        <a:effectLst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Коммунальное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0502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1056,30000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1357,30000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1293,60000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1700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Охрана окружающей среды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  <a:tr h="299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Другие вопросы в области охраны  окружающей среды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0605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10,00000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243" marR="6243" marT="6243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Расходная часть муниципального бюджета в разрезе разделов и подразделов, тыс.рублей.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342939"/>
              </p:ext>
            </p:extLst>
          </p:nvPr>
        </p:nvGraphicFramePr>
        <p:xfrm>
          <a:off x="-1" y="648069"/>
          <a:ext cx="9000494" cy="5949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5179"/>
                <a:gridCol w="844441"/>
                <a:gridCol w="1274589"/>
                <a:gridCol w="1279327"/>
                <a:gridCol w="1276958"/>
              </a:tblGrid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61947,24820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49893,75801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49956,71916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Дошкольное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0701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19391,35000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14585,90000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14575,90000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Общее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0702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33209,23820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28885,43501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29025,99916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Дополнительное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0703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8885,14000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5933,90000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5913,90000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4099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Молодежная политика и оздоровление детей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0707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423,00000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450,00000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390,00000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Другие вопросы в области  образования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0709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38,52000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38,52000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50,92000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Культура, кинематография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27 127,30900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20 590,70000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20 760,70000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Культура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0801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27 127,30900</a:t>
                      </a:r>
                      <a:endParaRPr lang="ru-RU" sz="1200" u="none" strike="noStrike" dirty="0">
                        <a:effectLst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20 590,70000</a:t>
                      </a:r>
                      <a:endParaRPr lang="ru-RU" sz="1200" u="none" strike="noStrike" dirty="0">
                        <a:effectLst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20 760,70000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Социальная политика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11 1204,30000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11 123,90000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11 123,90000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Пенсионное обеспечение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1001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1797,60000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</a:t>
                      </a:r>
                      <a:r>
                        <a:rPr lang="ru-RU" sz="1200" u="none" strike="noStrike" dirty="0" smtClean="0">
                          <a:effectLst/>
                        </a:rPr>
                        <a:t>797,60000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 </a:t>
                      </a:r>
                      <a:r>
                        <a:rPr lang="ru-RU" sz="1200" u="none" strike="noStrike" dirty="0" smtClean="0">
                          <a:effectLst/>
                        </a:rPr>
                        <a:t>797,60000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Социальное обеспечение населения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1003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0,40000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0,00000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0,0 0000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Охрана семьи и детства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1004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9326,30000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9326,30000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9326,30000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Физическая культура и спорт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1575,10000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1716,80000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1583,10000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237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Физическая культура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1101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1575,10000</a:t>
                      </a:r>
                      <a:endParaRPr lang="ru-RU" sz="1200" u="none" strike="noStrike" dirty="0">
                        <a:effectLst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1716,80000</a:t>
                      </a:r>
                      <a:endParaRPr lang="ru-RU" sz="1200" u="none" strike="noStrike" dirty="0">
                        <a:effectLst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1583,10000</a:t>
                      </a:r>
                      <a:endParaRPr lang="ru-RU" sz="1200" u="none" strike="noStrike" dirty="0">
                        <a:effectLst/>
                      </a:endParaRPr>
                    </a:p>
                  </a:txBody>
                  <a:tcPr marL="9107" marR="9107" marT="9107" marB="0"/>
                </a:tc>
              </a:tr>
              <a:tr h="4099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Обслуживание государственного и муниципального долга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6,70000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6,50000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6,50000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4099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Обслуживание  государственного внутреннего и  муниципального долга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1301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6,70000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6,50000</a:t>
                      </a:r>
                    </a:p>
                    <a:p>
                      <a:pPr algn="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6,50000</a:t>
                      </a:r>
                      <a:endParaRPr lang="ru-RU" sz="1200" u="none" strike="noStrike" dirty="0">
                        <a:effectLst/>
                      </a:endParaRPr>
                    </a:p>
                  </a:txBody>
                  <a:tcPr marL="9107" marR="9107" marT="9107" marB="0"/>
                </a:tc>
              </a:tr>
              <a:tr h="6089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Межбюджетные трансферты общего характера бюджетам субъектов РФ и муниципальных образований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11 862,80000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8 736,90000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8 478,30000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  <a:tr h="6089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Дотация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1401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11 862,80000</a:t>
                      </a:r>
                      <a:endParaRPr lang="ru-RU" sz="1200" u="none" strike="noStrike" dirty="0">
                        <a:effectLst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8 736,90000</a:t>
                      </a:r>
                      <a:endParaRPr lang="ru-RU" sz="1200" u="none" strike="noStrike" dirty="0">
                        <a:effectLst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8 478,30000</a:t>
                      </a:r>
                      <a:endParaRPr lang="ru-RU" sz="1200" u="none" strike="noStrike" dirty="0">
                        <a:effectLst/>
                      </a:endParaRPr>
                    </a:p>
                  </a:txBody>
                  <a:tcPr marL="9107" marR="9107" marT="9107" marB="0"/>
                </a:tc>
              </a:tr>
              <a:tr h="409909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Всего расходов: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166 421,70720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139 749,94988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effectLst/>
                        </a:rPr>
                        <a:t>141 330,11103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107" marR="9107" marT="9107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«Социальная политика»,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114790" y="782892"/>
            <a:ext cx="2845141" cy="16687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2021 год</a:t>
            </a:r>
            <a:r>
              <a:rPr lang="ru-RU" sz="2000" b="1" dirty="0">
                <a:latin typeface="Calibri" pitchFamily="34" charset="0"/>
              </a:rPr>
              <a:t> </a:t>
            </a:r>
            <a:endParaRPr lang="ru-RU" sz="2000" b="1" dirty="0" smtClean="0"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12 086,0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200323" y="782891"/>
            <a:ext cx="2755063" cy="16687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2022год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11 124,3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5364088" y="4221088"/>
            <a:ext cx="3060340" cy="13321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673703"/>
              </p:ext>
            </p:extLst>
          </p:nvPr>
        </p:nvGraphicFramePr>
        <p:xfrm>
          <a:off x="5292080" y="4365104"/>
          <a:ext cx="3211546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773"/>
                <a:gridCol w="1605773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11 123,9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11 123,9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 descr="D:\temp\Новая папка (5)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1566" y="3212976"/>
            <a:ext cx="2512782" cy="2542875"/>
          </a:xfrm>
          <a:prstGeom prst="rect">
            <a:avLst/>
          </a:prstGeom>
          <a:noFill/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 bwMode="auto">
          <a:xfrm>
            <a:off x="6345278" y="5015902"/>
            <a:ext cx="2491875" cy="13654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u="sng" dirty="0" smtClean="0"/>
              <a:t>Субсидии автономным и бюджетным учреждениям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«Образование»,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16406" y="658584"/>
            <a:ext cx="2135414" cy="16723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2021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55 962,8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167844" y="623943"/>
            <a:ext cx="2255522" cy="16687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2022 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61 947,42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423220" y="536287"/>
            <a:ext cx="2641000" cy="1245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556282"/>
              </p:ext>
            </p:extLst>
          </p:nvPr>
        </p:nvGraphicFramePr>
        <p:xfrm>
          <a:off x="6480580" y="654207"/>
          <a:ext cx="2520226" cy="98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2023год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49 893,7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49 956,7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Скругленный прямоугольник 45"/>
          <p:cNvSpPr/>
          <p:nvPr/>
        </p:nvSpPr>
        <p:spPr bwMode="auto">
          <a:xfrm>
            <a:off x="6186009" y="3203809"/>
            <a:ext cx="2651145" cy="12955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u="sng" dirty="0" smtClean="0"/>
              <a:t>Субвенции муниципальным образованиям на общее и дошкольное образование</a:t>
            </a:r>
          </a:p>
          <a:p>
            <a:pPr algn="ctr"/>
            <a:r>
              <a:rPr lang="ru-RU" sz="1400" b="1" dirty="0" smtClean="0"/>
              <a:t>24644,8</a:t>
            </a: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3167844" y="3253404"/>
            <a:ext cx="1679458" cy="13501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u="sng" dirty="0" smtClean="0"/>
              <a:t>Социальная поддержка обучающимся</a:t>
            </a:r>
          </a:p>
          <a:p>
            <a:pPr algn="ctr"/>
            <a:r>
              <a:rPr lang="ru-RU" sz="1400" b="1" u="sng" dirty="0" smtClean="0"/>
              <a:t>4268,6</a:t>
            </a:r>
          </a:p>
        </p:txBody>
      </p:sp>
      <p:sp>
        <p:nvSpPr>
          <p:cNvPr id="67" name="Стрелка вправо с вырезом 66"/>
          <p:cNvSpPr/>
          <p:nvPr/>
        </p:nvSpPr>
        <p:spPr bwMode="auto">
          <a:xfrm rot="2653801">
            <a:off x="5314837" y="2064451"/>
            <a:ext cx="2442452" cy="392763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3" name="Стрелка вправо с вырезом 72"/>
          <p:cNvSpPr/>
          <p:nvPr/>
        </p:nvSpPr>
        <p:spPr bwMode="auto">
          <a:xfrm rot="4107465">
            <a:off x="3996820" y="3737783"/>
            <a:ext cx="3247804" cy="440551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4" name="Стрелка вправо с вырезом 73"/>
          <p:cNvSpPr/>
          <p:nvPr/>
        </p:nvSpPr>
        <p:spPr bwMode="auto">
          <a:xfrm rot="6798083">
            <a:off x="3724996" y="2625765"/>
            <a:ext cx="919155" cy="294572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050" name="Picture 2" descr="D:\temp\Новая папка (5)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570" y="3697967"/>
            <a:ext cx="2890417" cy="2532918"/>
          </a:xfrm>
          <a:prstGeom prst="rect">
            <a:avLst/>
          </a:prstGeom>
          <a:noFill/>
        </p:spPr>
      </p:pic>
      <p:sp>
        <p:nvSpPr>
          <p:cNvPr id="3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«Культура»,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55576" y="879953"/>
            <a:ext cx="2224943" cy="16668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2021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26 792,8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458644" y="895951"/>
            <a:ext cx="2226713" cy="16687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2022 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27 127,3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156176" y="3355151"/>
            <a:ext cx="2641000" cy="1245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43004"/>
              </p:ext>
            </p:extLst>
          </p:nvPr>
        </p:nvGraphicFramePr>
        <p:xfrm>
          <a:off x="6156176" y="3501008"/>
          <a:ext cx="2520226" cy="98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20 590,7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20 760,7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" name="Стрелка вправо с вырезом 89"/>
          <p:cNvSpPr/>
          <p:nvPr/>
        </p:nvSpPr>
        <p:spPr bwMode="auto">
          <a:xfrm rot="2161078">
            <a:off x="5779975" y="2002663"/>
            <a:ext cx="945084" cy="470549"/>
          </a:xfrm>
          <a:prstGeom prst="notchedRightArrow">
            <a:avLst>
              <a:gd name="adj1" fmla="val 50000"/>
              <a:gd name="adj2" fmla="val 125069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075" name="Picture 3" descr="D:\temp\Новая папка (5)\Без имени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794" y="3284983"/>
            <a:ext cx="2913450" cy="2632151"/>
          </a:xfrm>
          <a:prstGeom prst="rect">
            <a:avLst/>
          </a:prstGeom>
          <a:noFill/>
          <a:effectLst/>
        </p:spPr>
      </p:pic>
      <p:sp>
        <p:nvSpPr>
          <p:cNvPr id="3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Муниципальные программы Холмского района и непрограммные направления расходов муниципального бюджета, тыс.руб.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598805"/>
              </p:ext>
            </p:extLst>
          </p:nvPr>
        </p:nvGraphicFramePr>
        <p:xfrm>
          <a:off x="-1" y="1016732"/>
          <a:ext cx="9144001" cy="6103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1514"/>
                <a:gridCol w="798990"/>
                <a:gridCol w="887768"/>
                <a:gridCol w="1035729"/>
              </a:tblGrid>
              <a:tr h="384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Документ, учреждение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Сумма на </a:t>
                      </a:r>
                      <a:r>
                        <a:rPr lang="ru-RU" sz="1050" u="none" strike="noStrike" dirty="0" smtClean="0">
                          <a:effectLst/>
                        </a:rPr>
                        <a:t>2022 </a:t>
                      </a:r>
                      <a:r>
                        <a:rPr lang="ru-RU" sz="1050" u="none" strike="noStrike" dirty="0">
                          <a:effectLst/>
                        </a:rPr>
                        <a:t>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Сумма на </a:t>
                      </a:r>
                      <a:endParaRPr lang="ru-RU" sz="105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2023 </a:t>
                      </a:r>
                      <a:r>
                        <a:rPr lang="ru-RU" sz="1050" u="none" strike="noStrike" dirty="0">
                          <a:effectLst/>
                        </a:rPr>
                        <a:t>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Сумма </a:t>
                      </a:r>
                      <a:r>
                        <a:rPr lang="ru-RU" sz="1050" u="none" strike="noStrike" dirty="0" smtClean="0">
                          <a:effectLst/>
                        </a:rPr>
                        <a:t>на</a:t>
                      </a:r>
                    </a:p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 2024 </a:t>
                      </a:r>
                      <a:r>
                        <a:rPr lang="ru-RU" sz="1050" u="none" strike="noStrike" dirty="0">
                          <a:effectLst/>
                        </a:rPr>
                        <a:t>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 anchor="ctr"/>
                </a:tc>
              </a:tr>
              <a:tr h="331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"Развитие образования в Холмском муниципальном  районе на 2020-2026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65 188,27605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41 898,60000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41 868,60000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31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"Развитие физической культуры и спорта в Холмском муниципальном районе на </a:t>
                      </a:r>
                      <a:r>
                        <a:rPr lang="ru-RU" sz="1050" u="none" strike="noStrike" dirty="0" smtClean="0">
                          <a:effectLst/>
                        </a:rPr>
                        <a:t>20</a:t>
                      </a:r>
                      <a:r>
                        <a:rPr lang="en-US" sz="1050" u="none" strike="noStrike" dirty="0" smtClean="0">
                          <a:effectLst/>
                        </a:rPr>
                        <a:t>22</a:t>
                      </a:r>
                      <a:r>
                        <a:rPr lang="ru-RU" sz="1050" u="none" strike="noStrike" dirty="0" smtClean="0">
                          <a:effectLst/>
                        </a:rPr>
                        <a:t>-202</a:t>
                      </a:r>
                      <a:r>
                        <a:rPr lang="en-US" sz="1050" u="none" strike="noStrike" dirty="0" smtClean="0">
                          <a:effectLst/>
                        </a:rPr>
                        <a:t>7</a:t>
                      </a: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u="none" strike="noStrike" dirty="0">
                          <a:effectLst/>
                        </a:rPr>
                        <a:t>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1 282,20000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1 900,00000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1 930,00000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31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"Молодежь Холмского муниципального района на 2017-2021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119,71955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120,00000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120,00000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31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"Патриотическое воспитание населения Холмского района на 2017-2021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110,00000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133,70000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133,70000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49732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"Комплексные меры противодействия наркомании и зависимости от других </a:t>
                      </a:r>
                      <a:r>
                        <a:rPr lang="ru-RU" sz="1050" u="none" strike="noStrike" dirty="0" err="1">
                          <a:effectLst/>
                        </a:rPr>
                        <a:t>психоактивных</a:t>
                      </a:r>
                      <a:r>
                        <a:rPr lang="ru-RU" sz="1050" u="none" strike="noStrike" dirty="0">
                          <a:effectLst/>
                        </a:rPr>
                        <a:t> веществ в Холмском муниципальном районе на </a:t>
                      </a:r>
                      <a:r>
                        <a:rPr lang="ru-RU" sz="1050" u="none" strike="noStrike" dirty="0" smtClean="0">
                          <a:effectLst/>
                        </a:rPr>
                        <a:t>20</a:t>
                      </a:r>
                      <a:r>
                        <a:rPr lang="en-US" sz="1050" u="none" strike="noStrike" dirty="0" smtClean="0">
                          <a:effectLst/>
                        </a:rPr>
                        <a:t>22</a:t>
                      </a:r>
                      <a:r>
                        <a:rPr lang="ru-RU" sz="1050" u="none" strike="noStrike" dirty="0" smtClean="0">
                          <a:effectLst/>
                        </a:rPr>
                        <a:t>-202</a:t>
                      </a:r>
                      <a:r>
                        <a:rPr lang="en-US" sz="1050" u="none" strike="noStrike" dirty="0" smtClean="0">
                          <a:effectLst/>
                        </a:rPr>
                        <a:t>7</a:t>
                      </a:r>
                      <a:r>
                        <a:rPr lang="ru-RU" sz="1050" u="none" strike="noStrike" dirty="0" smtClean="0">
                          <a:effectLst/>
                        </a:rPr>
                        <a:t> </a:t>
                      </a:r>
                      <a:r>
                        <a:rPr lang="ru-RU" sz="1050" u="none" strike="noStrike" dirty="0">
                          <a:effectLst/>
                        </a:rPr>
                        <a:t>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25,00000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25,00000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25,00000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31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Муниципальная программа Холмского муниципального района «Профилактика терроризма и экстремизма в Холмском муниципальном районе на 2021-2025 годы»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31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 Охрана окружающей среды и экологической безопасности района на 2020-2025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10,00000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31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района" Повышение безопасности дорожного движения в районе на 2020-2025годы"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255,00000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255,00000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255,00000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31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"Управление муниципальными финансами Холмского района на 2019-2025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18 286,13900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12 421,90000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12 438,10000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31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 Поддержка молодежи, оказавшейся в трудной жизненной ситуации на 2021-2025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5,00000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5,00000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5,00000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31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"Развитие культуры и туризма Холмского района на 2020-2025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36 953,46300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27 163,51200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31 358,78739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414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"Развитие жилищного строительства на территории Холмского муниципального района на 2021-2023 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61,40000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62,40000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62,40000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414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"Комплексное развитие инфраструктуры водоснабжения и водоотведения в Холмском районе на 2020-2025 годы."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104,00000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204,10000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31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"Об энергосбережении в Холмском муниципальном районе на 2020-2025 годы."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15,00000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15,00000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331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"Развитие торговли в Холмском муниципальном районе на </a:t>
                      </a:r>
                      <a:r>
                        <a:rPr lang="ru-RU" sz="1050" u="none" strike="noStrike" dirty="0" smtClean="0">
                          <a:effectLst/>
                        </a:rPr>
                        <a:t>2022-2026 </a:t>
                      </a:r>
                      <a:r>
                        <a:rPr lang="ru-RU" sz="1050" u="none" strike="noStrike" dirty="0">
                          <a:effectLst/>
                        </a:rPr>
                        <a:t>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10,00000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10,00000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  <a:tr h="414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"Развитие малого и среднего предпринимательства в Холмском муниципальном районе на </a:t>
                      </a:r>
                      <a:r>
                        <a:rPr lang="ru-RU" sz="1050" u="none" strike="noStrike" dirty="0" smtClean="0">
                          <a:effectLst/>
                        </a:rPr>
                        <a:t>2022-2026 </a:t>
                      </a:r>
                      <a:r>
                        <a:rPr lang="ru-RU" sz="1050" u="none" strike="noStrike" dirty="0">
                          <a:effectLst/>
                        </a:rPr>
                        <a:t>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80,00000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100,00000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100,00000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895" marR="3895" marT="389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070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1600" dirty="0"/>
              <a:t>Муниципальные программы Холмского района и непрограммные направления расходов муниципального бюджета, тыс.руб.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331300"/>
              </p:ext>
            </p:extLst>
          </p:nvPr>
        </p:nvGraphicFramePr>
        <p:xfrm>
          <a:off x="143510" y="872716"/>
          <a:ext cx="8892987" cy="6109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5225"/>
                <a:gridCol w="1391320"/>
                <a:gridCol w="1391320"/>
                <a:gridCol w="1465122"/>
              </a:tblGrid>
              <a:tr h="4123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"Информатизация органов местного самоуправления Холмского муниципального района на </a:t>
                      </a:r>
                      <a:r>
                        <a:rPr lang="ru-RU" sz="1050" u="none" strike="noStrike" dirty="0" smtClean="0">
                          <a:effectLst/>
                        </a:rPr>
                        <a:t>2022-2026 </a:t>
                      </a:r>
                      <a:r>
                        <a:rPr lang="ru-RU" sz="1050" u="none" strike="noStrike" dirty="0">
                          <a:effectLst/>
                        </a:rPr>
                        <a:t>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748,60000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819,11600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819,11600</a:t>
                      </a:r>
                      <a:endParaRPr lang="ru-RU" sz="1050" u="none" strike="noStrike" dirty="0">
                        <a:effectLst/>
                      </a:endParaRPr>
                    </a:p>
                  </a:txBody>
                  <a:tcPr marL="4294" marR="4294" marT="4294" marB="0"/>
                </a:tc>
              </a:tr>
              <a:tr h="539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"Реформирование и развитие муниципальной службы в Холмском муниципальном районе на </a:t>
                      </a:r>
                      <a:r>
                        <a:rPr lang="ru-RU" sz="1050" u="none" strike="noStrike" dirty="0" smtClean="0">
                          <a:effectLst/>
                        </a:rPr>
                        <a:t>2022-2026 </a:t>
                      </a:r>
                      <a:r>
                        <a:rPr lang="ru-RU" sz="1050" u="none" strike="noStrike" dirty="0">
                          <a:effectLst/>
                        </a:rPr>
                        <a:t>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42,10000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38,52000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38,52000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450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"Развитие сельского хозяйства Холмского муниципального района на 2020-2024 годы".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164,00000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35,00000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3614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"Комплексное развитие сельских территорий Холмского района до 2025 года"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1,00000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539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"Укрепление материально- технической базы предприятий жилищно-коммунального хозяйства Холмского района на </a:t>
                      </a:r>
                      <a:r>
                        <a:rPr lang="ru-RU" sz="1050" u="none" strike="noStrike" dirty="0" smtClean="0">
                          <a:effectLst/>
                        </a:rPr>
                        <a:t>2022-2024 годы»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1 047,10000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890,00000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890,00000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539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"Совершенствование и содержание дорожного хозяйства Холмского муниципального района на </a:t>
                      </a:r>
                      <a:r>
                        <a:rPr lang="ru-RU" sz="1050" u="none" strike="noStrike" dirty="0" smtClean="0">
                          <a:effectLst/>
                        </a:rPr>
                        <a:t>2022-2024 годы»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2 113,30000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762,00000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763,50000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8068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«Обеспечение муниципальных учреждений и органов местного самоуправления Холмского муниципального района в сфере бухгалтерского и иного (транспортного, хозяйственно-технического и бытового) обслуживания на 2016-2020 гг. и на плановый период до 2022 года»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12 265,10000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11 473,00000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450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"Противодействие коррупции в Холмском муниципальном районе на </a:t>
                      </a:r>
                      <a:r>
                        <a:rPr lang="ru-RU" sz="1050" u="none" strike="noStrike" dirty="0" smtClean="0">
                          <a:effectLst/>
                        </a:rPr>
                        <a:t>2022-2026 </a:t>
                      </a:r>
                      <a:r>
                        <a:rPr lang="ru-RU" sz="1050" u="none" strike="noStrike" dirty="0">
                          <a:effectLst/>
                        </a:rPr>
                        <a:t>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3,00000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3,00000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3,00000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450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  Муниципальная программа Холмского муниципального района "Управление муниципальным имуществом в Холмском муниципальном районе на </a:t>
                      </a:r>
                      <a:r>
                        <a:rPr lang="ru-RU" sz="1050" u="none" strike="noStrike" dirty="0" smtClean="0">
                          <a:effectLst/>
                        </a:rPr>
                        <a:t>2022-2024 </a:t>
                      </a:r>
                      <a:r>
                        <a:rPr lang="ru-RU" sz="1050" u="none" strike="noStrike" dirty="0">
                          <a:effectLst/>
                        </a:rPr>
                        <a:t>годы"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444,50000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484,90000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 smtClean="0">
                          <a:effectLst/>
                        </a:rPr>
                        <a:t>467,30000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450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"Развитие управления земельными ресурсами в Холмском муниципальном районе на 2021-2023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153,30000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153,30000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153,30000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450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"Обеспечение прав потребителей в Холмском муниципальном районе на 2020-2022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  <a:tr h="450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  Муниципальная программа Холмского муниципального района "Развитие добровольчества (волонтерства) в Холмском муниципальном районе на 2020-2025 годы"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</a:rPr>
                        <a:t>10,00000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40,00000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4294" marR="4294" marT="429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40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3528" y="1196752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0000FF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0000FF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0000FF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0000FF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00FF"/>
                </a:solidFill>
                <a:cs typeface="Calibri"/>
              </a:rPr>
              <a:t>ет </a:t>
            </a:r>
            <a:r>
              <a:rPr sz="2400" spc="0" smtClean="0">
                <a:cs typeface="Calibri"/>
              </a:rPr>
              <a:t>– э</a:t>
            </a:r>
            <a:r>
              <a:rPr sz="2400" spc="-40" smtClean="0">
                <a:cs typeface="Calibri"/>
              </a:rPr>
              <a:t>т</a:t>
            </a:r>
            <a:r>
              <a:rPr sz="2400" spc="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план </a:t>
            </a:r>
            <a:r>
              <a:rPr sz="2400" spc="-25" smtClean="0">
                <a:cs typeface="Calibri"/>
              </a:rPr>
              <a:t>д</a:t>
            </a:r>
            <a:r>
              <a:rPr sz="2400" spc="-30" smtClean="0">
                <a:cs typeface="Calibri"/>
              </a:rPr>
              <a:t>о</a:t>
            </a:r>
            <a:r>
              <a:rPr sz="2400" spc="-35" smtClean="0">
                <a:cs typeface="Calibri"/>
              </a:rPr>
              <a:t>х</a:t>
            </a:r>
            <a:r>
              <a:rPr sz="2400" spc="-8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д</a:t>
            </a:r>
            <a:r>
              <a:rPr sz="2400" spc="0" smtClean="0">
                <a:cs typeface="Calibri"/>
              </a:rPr>
              <a:t>ов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и рас</a:t>
            </a:r>
            <a:r>
              <a:rPr sz="2400" spc="-30" smtClean="0">
                <a:cs typeface="Calibri"/>
              </a:rPr>
              <a:t>х</a:t>
            </a:r>
            <a:r>
              <a:rPr sz="2400" spc="-8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д</a:t>
            </a:r>
            <a:r>
              <a:rPr sz="2400" spc="0" smtClean="0">
                <a:cs typeface="Calibri"/>
              </a:rPr>
              <a:t>ов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на о</a:t>
            </a:r>
            <a:r>
              <a:rPr sz="2400" spc="-10" smtClean="0">
                <a:cs typeface="Calibri"/>
              </a:rPr>
              <a:t>п</a:t>
            </a:r>
            <a:r>
              <a:rPr sz="2400" spc="0" smtClean="0">
                <a:cs typeface="Calibri"/>
              </a:rPr>
              <a:t>р</a:t>
            </a:r>
            <a:r>
              <a:rPr sz="2400" spc="-35" smtClean="0">
                <a:cs typeface="Calibri"/>
              </a:rPr>
              <a:t>е</a:t>
            </a:r>
            <a:r>
              <a:rPr sz="2400" spc="-20" smtClean="0">
                <a:cs typeface="Calibri"/>
              </a:rPr>
              <a:t>д</a:t>
            </a:r>
            <a:r>
              <a:rPr sz="2400" spc="-35" smtClean="0">
                <a:cs typeface="Calibri"/>
              </a:rPr>
              <a:t>е</a:t>
            </a:r>
            <a:r>
              <a:rPr sz="2400" spc="0" smtClean="0">
                <a:cs typeface="Calibri"/>
              </a:rPr>
              <a:t>ленный</a:t>
            </a:r>
            <a:r>
              <a:rPr sz="2400" spc="5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пери</a:t>
            </a:r>
            <a:r>
              <a:rPr sz="2400" spc="-80" smtClean="0">
                <a:cs typeface="Calibri"/>
              </a:rPr>
              <a:t>о</a:t>
            </a:r>
            <a:r>
              <a:rPr sz="2400" spc="0" smtClean="0">
                <a:cs typeface="Calibri"/>
              </a:rPr>
              <a:t>д</a:t>
            </a:r>
            <a:endParaRPr sz="2400">
              <a:cs typeface="Calibri"/>
            </a:endParaRPr>
          </a:p>
        </p:txBody>
      </p:sp>
      <p:sp>
        <p:nvSpPr>
          <p:cNvPr id="25" name="object 3"/>
          <p:cNvSpPr txBox="1"/>
          <p:nvPr/>
        </p:nvSpPr>
        <p:spPr>
          <a:xfrm>
            <a:off x="323528" y="764704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400" smtClean="0">
                <a:cs typeface="Calibri"/>
              </a:rPr>
              <a:t>Со</a:t>
            </a:r>
            <a:r>
              <a:rPr lang="ru-RU" sz="2400" smtClean="0">
                <a:solidFill>
                  <a:srgbClr val="0000FF"/>
                </a:solidFill>
                <a:cs typeface="Calibri"/>
              </a:rPr>
              <a:t> </a:t>
            </a:r>
            <a:r>
              <a:rPr lang="ru-RU" sz="2400" err="1" smtClean="0"/>
              <a:t>старонормандского</a:t>
            </a:r>
            <a:r>
              <a:rPr lang="ru-RU" sz="2400" smtClean="0"/>
              <a:t> </a:t>
            </a:r>
            <a:r>
              <a:rPr lang="en-US" sz="2400" i="1" err="1" smtClean="0"/>
              <a:t>bougette</a:t>
            </a:r>
            <a:r>
              <a:rPr lang="en-US" sz="2400" smtClean="0"/>
              <a:t> — </a:t>
            </a:r>
            <a:r>
              <a:rPr lang="ru-RU" sz="2400" smtClean="0"/>
              <a:t>это сумка, кошелёк</a:t>
            </a:r>
            <a:endParaRPr sz="2400">
              <a:cs typeface="Calibri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бюджет? Какие бывают бюджеты?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043608" y="1916832"/>
            <a:ext cx="6984776" cy="3912271"/>
            <a:chOff x="769416" y="1916832"/>
            <a:chExt cx="5458768" cy="3073927"/>
          </a:xfrm>
        </p:grpSpPr>
        <p:sp>
          <p:nvSpPr>
            <p:cNvPr id="7" name="object 7"/>
            <p:cNvSpPr txBox="1"/>
            <p:nvPr/>
          </p:nvSpPr>
          <p:spPr>
            <a:xfrm>
              <a:off x="4919853" y="3175421"/>
              <a:ext cx="1092307" cy="6623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algn="ctr">
                <a:lnSpc>
                  <a:spcPct val="100099"/>
                </a:lnSpc>
              </a:pPr>
              <a:r>
                <a:rPr lang="ru-RU" sz="1400" b="1" i="1" dirty="0" smtClean="0">
                  <a:solidFill>
                    <a:srgbClr val="548ED4"/>
                  </a:solidFill>
                  <a:cs typeface="Calibri"/>
                </a:rPr>
                <a:t>Бюджет городского поселения</a:t>
              </a:r>
              <a:endParaRPr sz="1400" dirty="0"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4919853" y="4327819"/>
              <a:ext cx="1296035" cy="6629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635" algn="ctr">
                <a:lnSpc>
                  <a:spcPct val="100099"/>
                </a:lnSpc>
              </a:pPr>
              <a:r>
                <a:rPr sz="1400" b="1" i="1" dirty="0" err="1" smtClean="0">
                  <a:solidFill>
                    <a:srgbClr val="E36C09"/>
                  </a:solidFill>
                  <a:cs typeface="Calibri"/>
                </a:rPr>
                <a:t>Бюд</a:t>
              </a:r>
              <a:r>
                <a:rPr sz="1400" b="1" i="1" spc="-10" dirty="0" err="1" smtClean="0">
                  <a:solidFill>
                    <a:srgbClr val="E36C09"/>
                  </a:solidFill>
                  <a:cs typeface="Calibri"/>
                </a:rPr>
                <a:t>же</a:t>
              </a:r>
              <a:r>
                <a:rPr sz="1400" b="1" i="1" spc="0" dirty="0" err="1" smtClean="0">
                  <a:solidFill>
                    <a:srgbClr val="E36C09"/>
                  </a:solidFill>
                  <a:cs typeface="Calibri"/>
                </a:rPr>
                <a:t>ты</a:t>
              </a:r>
              <a:r>
                <a:rPr sz="1400" b="1" i="1" spc="0" dirty="0" smtClean="0">
                  <a:solidFill>
                    <a:srgbClr val="E36C09"/>
                  </a:solidFill>
                  <a:cs typeface="Calibri"/>
                </a:rPr>
                <a:t> </a:t>
              </a:r>
              <a:r>
                <a:rPr lang="ru-RU" sz="1400" b="1" i="1" spc="-20" dirty="0" smtClean="0">
                  <a:solidFill>
                    <a:srgbClr val="E36C09"/>
                  </a:solidFill>
                  <a:cs typeface="Calibri"/>
                </a:rPr>
                <a:t>сельских поселений</a:t>
              </a:r>
              <a:endParaRPr sz="1400" dirty="0"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69416" y="4189922"/>
              <a:ext cx="1591310" cy="57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0" algn="ctr">
                <a:lnSpc>
                  <a:spcPct val="100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cs typeface="Calibri"/>
                </a:rPr>
                <a:t>Бюджет муниципального района </a:t>
              </a:r>
            </a:p>
            <a:p>
              <a:pPr marL="12700" marR="12700" indent="0" algn="ctr">
                <a:lnSpc>
                  <a:spcPct val="100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cs typeface="Calibri"/>
                </a:rPr>
                <a:t>(местный бюджет)</a:t>
              </a:r>
              <a:endParaRPr sz="1400" b="1" i="1" dirty="0">
                <a:solidFill>
                  <a:schemeClr val="accent2">
                    <a:lumMod val="75000"/>
                  </a:schemeClr>
                </a:solidFill>
                <a:cs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153411" y="2557272"/>
              <a:ext cx="640080" cy="623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 rot="21194235">
              <a:off x="2282311" y="3235956"/>
              <a:ext cx="1656588" cy="2956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85416" y="3628644"/>
              <a:ext cx="1741932" cy="8839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825074" y="2868929"/>
              <a:ext cx="792088" cy="792088"/>
            </a:xfrm>
            <a:prstGeom prst="ellipse">
              <a:avLst/>
            </a:prstGeom>
            <a:gradFill flip="none" rotWithShape="1">
              <a:gsLst>
                <a:gs pos="1900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 w="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815916" y="4065042"/>
              <a:ext cx="864096" cy="820377"/>
            </a:xfrm>
            <a:prstGeom prst="ellipse">
              <a:avLst/>
            </a:prstGeom>
            <a:gradFill flip="none" rotWithShape="1">
              <a:gsLst>
                <a:gs pos="1900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  <a:tileRect/>
            </a:gradFill>
            <a:ln w="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ln w="127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ru-RU" sz="60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830600" y="2697805"/>
              <a:ext cx="1440160" cy="144016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0" b="1" dirty="0"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915816" y="1916832"/>
              <a:ext cx="3312368" cy="648072"/>
            </a:xfrm>
            <a:prstGeom prst="round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3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К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онс</a:t>
              </a:r>
              <a:r>
                <a:rPr lang="ru-RU" b="1" spc="-3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лид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ир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ва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нный</a:t>
              </a:r>
              <a:r>
                <a:rPr lang="ru-RU" b="1" spc="-5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 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б</a:t>
              </a:r>
              <a:r>
                <a:rPr lang="ru-RU" b="1" spc="-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ю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д</a:t>
              </a:r>
              <a:r>
                <a:rPr lang="ru-RU" b="1" spc="-4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ж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ет</a:t>
              </a:r>
              <a:endPara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endParaRPr>
            </a:p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Муниципального района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395536" y="1052736"/>
            <a:ext cx="8532948" cy="535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/>
              <a:t>Адрес: </a:t>
            </a:r>
          </a:p>
          <a:p>
            <a:pPr algn="r"/>
            <a:r>
              <a:rPr lang="ru-RU" dirty="0" smtClean="0"/>
              <a:t>175270, Новгородская область, г. Холм, пл. Победы, д.4</a:t>
            </a:r>
          </a:p>
          <a:p>
            <a:endParaRPr lang="ru-RU" b="1" dirty="0" smtClean="0"/>
          </a:p>
          <a:p>
            <a:r>
              <a:rPr lang="ru-RU" sz="2400" b="1" dirty="0" smtClean="0"/>
              <a:t>Телефон / факс:                                            </a:t>
            </a:r>
            <a:r>
              <a:rPr lang="ru-RU" dirty="0" smtClean="0"/>
              <a:t>(81654) 59-186</a:t>
            </a:r>
            <a:endParaRPr lang="en-US" dirty="0" smtClean="0"/>
          </a:p>
          <a:p>
            <a:endParaRPr lang="en-US" b="1" dirty="0" smtClean="0"/>
          </a:p>
          <a:p>
            <a:r>
              <a:rPr lang="en-US" sz="2400" b="1" dirty="0" smtClean="0"/>
              <a:t>E-mail:</a:t>
            </a:r>
            <a:r>
              <a:rPr lang="ru-RU" sz="2400" b="1" dirty="0" smtClean="0"/>
              <a:t>                                                              </a:t>
            </a:r>
            <a:r>
              <a:rPr lang="en-US" dirty="0" smtClean="0"/>
              <a:t>holmfin@mail.ru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</a:t>
            </a:r>
            <a:endParaRPr lang="en-US" dirty="0" smtClean="0"/>
          </a:p>
          <a:p>
            <a:endParaRPr lang="ru-RU" b="1" dirty="0" smtClean="0"/>
          </a:p>
          <a:p>
            <a:r>
              <a:rPr lang="ru-RU" sz="2400" b="1" dirty="0" smtClean="0"/>
              <a:t>Режим работы:                     </a:t>
            </a:r>
            <a:r>
              <a:rPr lang="ru-RU" dirty="0" err="1" smtClean="0"/>
              <a:t>пн-пт</a:t>
            </a:r>
            <a:r>
              <a:rPr lang="ru-RU" dirty="0" smtClean="0"/>
              <a:t> с 8:30 до 17:30, выходной </a:t>
            </a:r>
            <a:r>
              <a:rPr lang="ru-RU" dirty="0" err="1" smtClean="0"/>
              <a:t>сб</a:t>
            </a:r>
            <a:r>
              <a:rPr lang="ru-RU" dirty="0" smtClean="0"/>
              <a:t> и </a:t>
            </a:r>
            <a:r>
              <a:rPr lang="ru-RU" dirty="0" err="1" smtClean="0"/>
              <a:t>вс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Страница в электронно-коммуникационной сети «Интернет»</a:t>
            </a:r>
            <a:r>
              <a:rPr lang="ru-RU" dirty="0" smtClean="0"/>
              <a:t> </a:t>
            </a:r>
            <a:r>
              <a:rPr lang="en-US" dirty="0"/>
              <a:t>http://www.holmadmin.net/vlast/komfin.html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" y="106935"/>
            <a:ext cx="9144000" cy="1411531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Комитет финансов Администрации Холмского муниципального района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6309320"/>
            <a:ext cx="8784976" cy="324036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©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Комитет финансов Администрации Холмского муниципального </a:t>
            </a:r>
            <a:r>
              <a:rPr lang="ru-RU" sz="1600" b="1" smtClean="0">
                <a:solidFill>
                  <a:schemeClr val="tx1"/>
                </a:solidFill>
              </a:rPr>
              <a:t>района 2021г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6784" y="2804160"/>
            <a:ext cx="3031236" cy="931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4779" y="3126359"/>
            <a:ext cx="22942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solidFill>
                  <a:srgbClr val="FFFFFF"/>
                </a:solidFill>
                <a:cs typeface="Times New Roman"/>
              </a:rPr>
              <a:t>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а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льн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ы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й б</a:t>
            </a:r>
            <a:r>
              <a:rPr sz="1800" b="1" spc="-105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</a:t>
            </a:r>
            <a:endParaRPr sz="1800"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20" y="2804160"/>
            <a:ext cx="2599944" cy="931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73628" y="2852039"/>
            <a:ext cx="242252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70" algn="ctr">
              <a:lnSpc>
                <a:spcPct val="100000"/>
              </a:lnSpc>
            </a:pPr>
            <a:r>
              <a:rPr sz="1800" b="1" spc="-80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онс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лидир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ванные б</a:t>
            </a:r>
            <a:r>
              <a:rPr sz="1800" b="1" spc="-100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0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еты</a:t>
            </a:r>
            <a:r>
              <a:rPr sz="1800" b="1" spc="15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у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б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ъек</a:t>
            </a:r>
            <a:r>
              <a:rPr sz="1800" b="1" spc="-35" smtClean="0">
                <a:solidFill>
                  <a:srgbClr val="FFFFFF"/>
                </a:solidFill>
                <a:cs typeface="Times New Roman"/>
              </a:rPr>
              <a:t>т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 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ос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й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ой 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ии</a:t>
            </a:r>
            <a:endParaRPr sz="1800"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6784" y="4223003"/>
            <a:ext cx="3031236" cy="1207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0375" y="4408678"/>
            <a:ext cx="266509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905" algn="ctr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-20" smtClean="0">
                <a:cs typeface="Times New Roman"/>
              </a:rPr>
              <a:t>с</a:t>
            </a:r>
            <a:r>
              <a:rPr sz="1800" b="1" spc="-15" smtClean="0">
                <a:cs typeface="Times New Roman"/>
              </a:rPr>
              <a:t>у</a:t>
            </a:r>
            <a:r>
              <a:rPr sz="1800" b="1" spc="-50" smtClean="0">
                <a:cs typeface="Times New Roman"/>
              </a:rPr>
              <a:t>б</a:t>
            </a:r>
            <a:r>
              <a:rPr sz="1800" b="1" spc="-10" smtClean="0">
                <a:cs typeface="Times New Roman"/>
              </a:rPr>
              <a:t>ъ</a:t>
            </a:r>
            <a:r>
              <a:rPr sz="1800" b="1" spc="0" smtClean="0">
                <a:cs typeface="Times New Roman"/>
              </a:rPr>
              <a:t>ек</a:t>
            </a:r>
            <a:r>
              <a:rPr sz="1800" b="1" spc="-35" smtClean="0">
                <a:cs typeface="Times New Roman"/>
              </a:rPr>
              <a:t>т</a:t>
            </a:r>
            <a:r>
              <a:rPr sz="1800" b="1" spc="-50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в </a:t>
            </a:r>
            <a:r>
              <a:rPr sz="1800" b="1" spc="-45" smtClean="0">
                <a:cs typeface="Times New Roman"/>
              </a:rPr>
              <a:t>Р</a:t>
            </a:r>
            <a:r>
              <a:rPr sz="1800" b="1" spc="0" smtClean="0">
                <a:cs typeface="Times New Roman"/>
              </a:rPr>
              <a:t>осс</a:t>
            </a:r>
            <a:r>
              <a:rPr sz="1800" b="1" spc="-10" smtClean="0">
                <a:cs typeface="Times New Roman"/>
              </a:rPr>
              <a:t>ий</a:t>
            </a:r>
            <a:r>
              <a:rPr sz="1800" b="1" spc="0" smtClean="0">
                <a:cs typeface="Times New Roman"/>
              </a:rPr>
              <a:t>с</a:t>
            </a:r>
            <a:r>
              <a:rPr sz="1800" b="1" spc="-30" smtClean="0">
                <a:cs typeface="Times New Roman"/>
              </a:rPr>
              <a:t>к</a:t>
            </a:r>
            <a:r>
              <a:rPr sz="1800" b="1" spc="0" smtClean="0">
                <a:cs typeface="Times New Roman"/>
              </a:rPr>
              <a:t>ой</a:t>
            </a:r>
            <a:r>
              <a:rPr sz="1800" b="1" spc="-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Ф</a:t>
            </a:r>
            <a:r>
              <a:rPr sz="1800" b="1" spc="-15" smtClean="0">
                <a:cs typeface="Times New Roman"/>
              </a:rPr>
              <a:t>е</a:t>
            </a:r>
            <a:r>
              <a:rPr sz="1800" b="1" spc="0" smtClean="0">
                <a:cs typeface="Times New Roman"/>
              </a:rPr>
              <a:t>дера</a:t>
            </a:r>
            <a:r>
              <a:rPr sz="1800" b="1" spc="-10" smtClean="0">
                <a:cs typeface="Times New Roman"/>
              </a:rPr>
              <a:t>ци</a:t>
            </a:r>
            <a:r>
              <a:rPr sz="1800" b="1" spc="0" smtClean="0">
                <a:cs typeface="Times New Roman"/>
              </a:rPr>
              <a:t>и (рег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он</a:t>
            </a:r>
            <a:r>
              <a:rPr sz="1800" b="1" spc="5" smtClean="0">
                <a:cs typeface="Times New Roman"/>
              </a:rPr>
              <a:t>а</a:t>
            </a:r>
            <a:r>
              <a:rPr sz="1800" b="1" spc="0" smtClean="0">
                <a:cs typeface="Times New Roman"/>
              </a:rPr>
              <a:t>льн</a:t>
            </a:r>
            <a:r>
              <a:rPr sz="1800" b="1" spc="-10" smtClean="0">
                <a:cs typeface="Times New Roman"/>
              </a:rPr>
              <a:t>ы</a:t>
            </a:r>
            <a:r>
              <a:rPr sz="1800" b="1" spc="0" smtClean="0">
                <a:cs typeface="Times New Roman"/>
              </a:rPr>
              <a:t>е</a:t>
            </a:r>
            <a:r>
              <a:rPr sz="1800" b="1" spc="5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еты)</a:t>
            </a:r>
            <a:endParaRPr sz="180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84220" y="4223003"/>
            <a:ext cx="2599944" cy="1207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03167" y="4271517"/>
            <a:ext cx="2160905" cy="1109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800" b="1" spc="-8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ые б</a:t>
            </a:r>
            <a:r>
              <a:rPr sz="1800" b="1" spc="-105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еты м</a:t>
            </a:r>
            <a:r>
              <a:rPr sz="1800" b="1" spc="10" smtClean="0">
                <a:solidFill>
                  <a:srgbClr val="FFFFFF"/>
                </a:solidFill>
                <a:cs typeface="Times New Roman"/>
              </a:rPr>
              <a:t>у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ни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ип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а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ь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ных 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й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</a:t>
            </a:r>
            <a:r>
              <a:rPr sz="1800" b="1" spc="-5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78652" y="4223003"/>
            <a:ext cx="2842259" cy="1207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47840" y="4546092"/>
            <a:ext cx="210566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6430" marR="12700" indent="-634365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-50" smtClean="0">
                <a:cs typeface="Times New Roman"/>
              </a:rPr>
              <a:t>г</a:t>
            </a:r>
            <a:r>
              <a:rPr sz="1800" b="1" spc="0" smtClean="0">
                <a:cs typeface="Times New Roman"/>
              </a:rPr>
              <a:t>ор</a:t>
            </a:r>
            <a:r>
              <a:rPr sz="1800" b="1" spc="-55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дск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х ок</a:t>
            </a:r>
            <a:r>
              <a:rPr sz="1800" b="1" spc="-35" smtClean="0">
                <a:cs typeface="Times New Roman"/>
              </a:rPr>
              <a:t>р</a:t>
            </a:r>
            <a:r>
              <a:rPr sz="1800" b="1" spc="10" smtClean="0">
                <a:cs typeface="Times New Roman"/>
              </a:rPr>
              <a:t>у</a:t>
            </a:r>
            <a:r>
              <a:rPr sz="1800" b="1" spc="-50" smtClean="0">
                <a:cs typeface="Times New Roman"/>
              </a:rPr>
              <a:t>го</a:t>
            </a:r>
            <a:r>
              <a:rPr sz="1800" b="1" spc="0" smtClean="0"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70988" y="1382267"/>
            <a:ext cx="563880" cy="531876"/>
          </a:xfrm>
          <a:custGeom>
            <a:avLst/>
            <a:gdLst/>
            <a:ahLst/>
            <a:cxnLst/>
            <a:rect l="l" t="t" r="r" b="b"/>
            <a:pathLst>
              <a:path w="563880" h="531876">
                <a:moveTo>
                  <a:pt x="281939" y="0"/>
                </a:moveTo>
                <a:lnTo>
                  <a:pt x="236210" y="3482"/>
                </a:lnTo>
                <a:lnTo>
                  <a:pt x="192828" y="13563"/>
                </a:lnTo>
                <a:lnTo>
                  <a:pt x="152376" y="29695"/>
                </a:lnTo>
                <a:lnTo>
                  <a:pt x="115433" y="51328"/>
                </a:lnTo>
                <a:lnTo>
                  <a:pt x="82581" y="77914"/>
                </a:lnTo>
                <a:lnTo>
                  <a:pt x="54400" y="108905"/>
                </a:lnTo>
                <a:lnTo>
                  <a:pt x="31471" y="143751"/>
                </a:lnTo>
                <a:lnTo>
                  <a:pt x="14374" y="181904"/>
                </a:lnTo>
                <a:lnTo>
                  <a:pt x="3690" y="222816"/>
                </a:lnTo>
                <a:lnTo>
                  <a:pt x="0" y="265938"/>
                </a:lnTo>
                <a:lnTo>
                  <a:pt x="934" y="287740"/>
                </a:lnTo>
                <a:lnTo>
                  <a:pt x="8194" y="329825"/>
                </a:lnTo>
                <a:lnTo>
                  <a:pt x="22157" y="369427"/>
                </a:lnTo>
                <a:lnTo>
                  <a:pt x="42243" y="405995"/>
                </a:lnTo>
                <a:lnTo>
                  <a:pt x="67871" y="438982"/>
                </a:lnTo>
                <a:lnTo>
                  <a:pt x="98460" y="467839"/>
                </a:lnTo>
                <a:lnTo>
                  <a:pt x="133430" y="492017"/>
                </a:lnTo>
                <a:lnTo>
                  <a:pt x="172200" y="510968"/>
                </a:lnTo>
                <a:lnTo>
                  <a:pt x="214189" y="524143"/>
                </a:lnTo>
                <a:lnTo>
                  <a:pt x="258817" y="530993"/>
                </a:lnTo>
                <a:lnTo>
                  <a:pt x="281939" y="531876"/>
                </a:lnTo>
                <a:lnTo>
                  <a:pt x="305062" y="530993"/>
                </a:lnTo>
                <a:lnTo>
                  <a:pt x="349690" y="524143"/>
                </a:lnTo>
                <a:lnTo>
                  <a:pt x="391679" y="510968"/>
                </a:lnTo>
                <a:lnTo>
                  <a:pt x="430449" y="492017"/>
                </a:lnTo>
                <a:lnTo>
                  <a:pt x="465419" y="467839"/>
                </a:lnTo>
                <a:lnTo>
                  <a:pt x="496008" y="438982"/>
                </a:lnTo>
                <a:lnTo>
                  <a:pt x="521636" y="405995"/>
                </a:lnTo>
                <a:lnTo>
                  <a:pt x="541722" y="369427"/>
                </a:lnTo>
                <a:lnTo>
                  <a:pt x="555685" y="329825"/>
                </a:lnTo>
                <a:lnTo>
                  <a:pt x="562945" y="287740"/>
                </a:lnTo>
                <a:lnTo>
                  <a:pt x="563880" y="265938"/>
                </a:lnTo>
                <a:lnTo>
                  <a:pt x="562945" y="244135"/>
                </a:lnTo>
                <a:lnTo>
                  <a:pt x="555685" y="202050"/>
                </a:lnTo>
                <a:lnTo>
                  <a:pt x="541722" y="162448"/>
                </a:lnTo>
                <a:lnTo>
                  <a:pt x="521636" y="125880"/>
                </a:lnTo>
                <a:lnTo>
                  <a:pt x="496008" y="92893"/>
                </a:lnTo>
                <a:lnTo>
                  <a:pt x="465419" y="64036"/>
                </a:lnTo>
                <a:lnTo>
                  <a:pt x="430449" y="39858"/>
                </a:lnTo>
                <a:lnTo>
                  <a:pt x="391679" y="20907"/>
                </a:lnTo>
                <a:lnTo>
                  <a:pt x="349690" y="7732"/>
                </a:lnTo>
                <a:lnTo>
                  <a:pt x="305062" y="882"/>
                </a:lnTo>
                <a:lnTo>
                  <a:pt x="28193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3600" b="1" dirty="0" smtClean="0"/>
              <a:t>=</a:t>
            </a:r>
            <a:endParaRPr sz="3600" b="1" dirty="0"/>
          </a:p>
        </p:txBody>
      </p:sp>
      <p:sp>
        <p:nvSpPr>
          <p:cNvPr id="18" name="object 18"/>
          <p:cNvSpPr/>
          <p:nvPr/>
        </p:nvSpPr>
        <p:spPr>
          <a:xfrm>
            <a:off x="3284220" y="1077467"/>
            <a:ext cx="2599944" cy="1141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89452" y="1229233"/>
            <a:ext cx="2190750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800" b="1" spc="-8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ван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ый б</a:t>
            </a:r>
            <a:r>
              <a:rPr sz="1800" b="1" spc="-100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0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</a:t>
            </a:r>
            <a:r>
              <a:rPr sz="1800" b="1" spc="25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сийс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ой 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</a:t>
            </a:r>
            <a:endParaRPr sz="1800"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56831" y="1080516"/>
            <a:ext cx="2161031" cy="1133855"/>
          </a:xfrm>
          <a:custGeom>
            <a:avLst/>
            <a:gdLst/>
            <a:ahLst/>
            <a:cxnLst/>
            <a:rect l="l" t="t" r="r" b="b"/>
            <a:pathLst>
              <a:path w="2161031" h="1133855">
                <a:moveTo>
                  <a:pt x="0" y="1133855"/>
                </a:moveTo>
                <a:lnTo>
                  <a:pt x="2161031" y="1133855"/>
                </a:lnTo>
                <a:lnTo>
                  <a:pt x="2161031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43470" y="1153805"/>
            <a:ext cx="1590040" cy="988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99"/>
              </a:lnSpc>
            </a:pPr>
            <a:r>
              <a:rPr sz="1600" b="1" spc="-1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600" b="1" spc="-11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600" b="1" spc="-3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5" smtClean="0">
                <a:solidFill>
                  <a:srgbClr val="404040"/>
                </a:solidFill>
                <a:cs typeface="Times New Roman"/>
              </a:rPr>
              <a:t>ы</a:t>
            </a:r>
            <a:r>
              <a:rPr sz="16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600" b="1" spc="-3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600" b="1" spc="-10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дарс</a:t>
            </a:r>
            <a:r>
              <a:rPr sz="1600" b="1" spc="-2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венных внеб</a:t>
            </a:r>
            <a:r>
              <a:rPr sz="1600" b="1" spc="-11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600" b="1" spc="-3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ных фонд</a:t>
            </a:r>
            <a:r>
              <a:rPr sz="16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в</a:t>
            </a:r>
            <a:endParaRPr sz="1600"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07608" y="1339596"/>
            <a:ext cx="577595" cy="574548"/>
          </a:xfrm>
          <a:custGeom>
            <a:avLst/>
            <a:gdLst/>
            <a:ahLst/>
            <a:cxnLst/>
            <a:rect l="l" t="t" r="r" b="b"/>
            <a:pathLst>
              <a:path w="577596" h="574548">
                <a:moveTo>
                  <a:pt x="288797" y="0"/>
                </a:moveTo>
                <a:lnTo>
                  <a:pt x="241950" y="3760"/>
                </a:lnTo>
                <a:lnTo>
                  <a:pt x="197510" y="14648"/>
                </a:lnTo>
                <a:lnTo>
                  <a:pt x="156072" y="32071"/>
                </a:lnTo>
                <a:lnTo>
                  <a:pt x="118231" y="55437"/>
                </a:lnTo>
                <a:lnTo>
                  <a:pt x="84582" y="84153"/>
                </a:lnTo>
                <a:lnTo>
                  <a:pt x="55717" y="117628"/>
                </a:lnTo>
                <a:lnTo>
                  <a:pt x="32232" y="155270"/>
                </a:lnTo>
                <a:lnTo>
                  <a:pt x="14721" y="196486"/>
                </a:lnTo>
                <a:lnTo>
                  <a:pt x="3779" y="240684"/>
                </a:lnTo>
                <a:lnTo>
                  <a:pt x="0" y="287274"/>
                </a:lnTo>
                <a:lnTo>
                  <a:pt x="957" y="310830"/>
                </a:lnTo>
                <a:lnTo>
                  <a:pt x="8392" y="356298"/>
                </a:lnTo>
                <a:lnTo>
                  <a:pt x="22693" y="399079"/>
                </a:lnTo>
                <a:lnTo>
                  <a:pt x="43265" y="438582"/>
                </a:lnTo>
                <a:lnTo>
                  <a:pt x="69514" y="474214"/>
                </a:lnTo>
                <a:lnTo>
                  <a:pt x="100845" y="505384"/>
                </a:lnTo>
                <a:lnTo>
                  <a:pt x="136665" y="531499"/>
                </a:lnTo>
                <a:lnTo>
                  <a:pt x="176379" y="551967"/>
                </a:lnTo>
                <a:lnTo>
                  <a:pt x="219392" y="566197"/>
                </a:lnTo>
                <a:lnTo>
                  <a:pt x="265110" y="573595"/>
                </a:lnTo>
                <a:lnTo>
                  <a:pt x="288797" y="574548"/>
                </a:lnTo>
                <a:lnTo>
                  <a:pt x="312485" y="573595"/>
                </a:lnTo>
                <a:lnTo>
                  <a:pt x="358203" y="566197"/>
                </a:lnTo>
                <a:lnTo>
                  <a:pt x="401216" y="551967"/>
                </a:lnTo>
                <a:lnTo>
                  <a:pt x="440930" y="531499"/>
                </a:lnTo>
                <a:lnTo>
                  <a:pt x="476750" y="505384"/>
                </a:lnTo>
                <a:lnTo>
                  <a:pt x="508081" y="474214"/>
                </a:lnTo>
                <a:lnTo>
                  <a:pt x="534330" y="438582"/>
                </a:lnTo>
                <a:lnTo>
                  <a:pt x="554902" y="399079"/>
                </a:lnTo>
                <a:lnTo>
                  <a:pt x="569203" y="356298"/>
                </a:lnTo>
                <a:lnTo>
                  <a:pt x="576638" y="310830"/>
                </a:lnTo>
                <a:lnTo>
                  <a:pt x="577595" y="287274"/>
                </a:lnTo>
                <a:lnTo>
                  <a:pt x="576638" y="263717"/>
                </a:lnTo>
                <a:lnTo>
                  <a:pt x="569203" y="218249"/>
                </a:lnTo>
                <a:lnTo>
                  <a:pt x="554902" y="175468"/>
                </a:lnTo>
                <a:lnTo>
                  <a:pt x="534330" y="135965"/>
                </a:lnTo>
                <a:lnTo>
                  <a:pt x="508081" y="100333"/>
                </a:lnTo>
                <a:lnTo>
                  <a:pt x="476750" y="69163"/>
                </a:lnTo>
                <a:lnTo>
                  <a:pt x="440930" y="43048"/>
                </a:lnTo>
                <a:lnTo>
                  <a:pt x="401216" y="22580"/>
                </a:lnTo>
                <a:lnTo>
                  <a:pt x="358203" y="8350"/>
                </a:lnTo>
                <a:lnTo>
                  <a:pt x="312485" y="952"/>
                </a:lnTo>
                <a:lnTo>
                  <a:pt x="288797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3600" b="1" dirty="0" smtClean="0"/>
              <a:t>+</a:t>
            </a:r>
            <a:endParaRPr sz="3600" b="1" dirty="0"/>
          </a:p>
        </p:txBody>
      </p:sp>
      <p:sp>
        <p:nvSpPr>
          <p:cNvPr id="24" name="object 24"/>
          <p:cNvSpPr/>
          <p:nvPr/>
        </p:nvSpPr>
        <p:spPr>
          <a:xfrm>
            <a:off x="176784" y="1077467"/>
            <a:ext cx="2261616" cy="1141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67715" y="1147953"/>
            <a:ext cx="2079625" cy="1003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00"/>
              </a:lnSpc>
            </a:pP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3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етная</a:t>
            </a:r>
            <a:r>
              <a:rPr sz="1300" b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систе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оссийс</a:t>
            </a:r>
            <a:r>
              <a:rPr sz="1300" b="1" spc="-3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ой</a:t>
            </a:r>
            <a:r>
              <a:rPr sz="1300" b="1" spc="3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дерац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или</a:t>
            </a:r>
            <a:endParaRPr sz="1300">
              <a:cs typeface="Times New Roman"/>
            </a:endParaRPr>
          </a:p>
          <a:p>
            <a:pPr marL="166370" marR="167005" indent="0" algn="ctr">
              <a:lnSpc>
                <a:spcPct val="100000"/>
              </a:lnSpc>
            </a:pP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«б</a:t>
            </a:r>
            <a:r>
              <a:rPr sz="13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ет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расш</a:t>
            </a:r>
            <a:r>
              <a:rPr sz="1300" b="1" spc="-15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рен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 пра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ител</a:t>
            </a:r>
            <a:r>
              <a:rPr sz="1300" b="1" spc="0" smtClean="0">
                <a:solidFill>
                  <a:srgbClr val="404040"/>
                </a:solidFill>
                <a:cs typeface="Times New Roman"/>
              </a:rPr>
              <a:t>ь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ства»</a:t>
            </a:r>
            <a:endParaRPr sz="1300"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(ан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лит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ч</a:t>
            </a:r>
            <a:r>
              <a:rPr sz="1300" b="1" spc="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ая</a:t>
            </a:r>
            <a:r>
              <a:rPr sz="1300" b="1" spc="4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те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ори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)</a:t>
            </a:r>
            <a:endParaRPr sz="1300"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9791" y="2310129"/>
            <a:ext cx="3638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(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з</a:t>
            </a:r>
            <a:r>
              <a:rPr sz="1200" i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«д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ойного 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ч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а»</a:t>
            </a:r>
            <a:r>
              <a:rPr sz="1200" i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200" i="1" spc="-3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юд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тных тран</a:t>
            </a:r>
            <a:r>
              <a:rPr sz="1200" i="1" spc="-3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то</a:t>
            </a:r>
            <a:r>
              <a:rPr sz="1200" i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)</a:t>
            </a:r>
            <a:endParaRPr sz="1200"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96183" y="5427726"/>
            <a:ext cx="1568577" cy="666457"/>
          </a:xfrm>
          <a:custGeom>
            <a:avLst/>
            <a:gdLst/>
            <a:ahLst/>
            <a:cxnLst/>
            <a:rect l="l" t="t" r="r" b="b"/>
            <a:pathLst>
              <a:path w="1568577" h="666457">
                <a:moveTo>
                  <a:pt x="1467993" y="308120"/>
                </a:moveTo>
                <a:lnTo>
                  <a:pt x="14105" y="310634"/>
                </a:lnTo>
                <a:lnTo>
                  <a:pt x="3925" y="319745"/>
                </a:lnTo>
                <a:lnTo>
                  <a:pt x="0" y="333222"/>
                </a:lnTo>
                <a:lnTo>
                  <a:pt x="0" y="666457"/>
                </a:lnTo>
                <a:lnTo>
                  <a:pt x="50292" y="666457"/>
                </a:lnTo>
                <a:lnTo>
                  <a:pt x="50292" y="358368"/>
                </a:lnTo>
                <a:lnTo>
                  <a:pt x="25146" y="358368"/>
                </a:lnTo>
                <a:lnTo>
                  <a:pt x="50292" y="333222"/>
                </a:lnTo>
                <a:lnTo>
                  <a:pt x="1467993" y="333222"/>
                </a:lnTo>
                <a:lnTo>
                  <a:pt x="1467993" y="308120"/>
                </a:lnTo>
                <a:close/>
              </a:path>
              <a:path w="1568577" h="666457">
                <a:moveTo>
                  <a:pt x="50292" y="333222"/>
                </a:moveTo>
                <a:lnTo>
                  <a:pt x="25146" y="358368"/>
                </a:lnTo>
                <a:lnTo>
                  <a:pt x="50292" y="358325"/>
                </a:lnTo>
                <a:lnTo>
                  <a:pt x="50292" y="333222"/>
                </a:lnTo>
                <a:close/>
              </a:path>
              <a:path w="1568577" h="666457">
                <a:moveTo>
                  <a:pt x="50292" y="358325"/>
                </a:moveTo>
                <a:lnTo>
                  <a:pt x="25146" y="358368"/>
                </a:lnTo>
                <a:lnTo>
                  <a:pt x="50292" y="358368"/>
                </a:lnTo>
                <a:close/>
              </a:path>
              <a:path w="1568577" h="666457">
                <a:moveTo>
                  <a:pt x="1518285" y="308076"/>
                </a:moveTo>
                <a:lnTo>
                  <a:pt x="1493139" y="308076"/>
                </a:lnTo>
                <a:lnTo>
                  <a:pt x="1467993" y="333222"/>
                </a:lnTo>
                <a:lnTo>
                  <a:pt x="50292" y="333222"/>
                </a:lnTo>
                <a:lnTo>
                  <a:pt x="50292" y="358325"/>
                </a:lnTo>
                <a:lnTo>
                  <a:pt x="1504234" y="355813"/>
                </a:lnTo>
                <a:lnTo>
                  <a:pt x="1514390" y="346705"/>
                </a:lnTo>
                <a:lnTo>
                  <a:pt x="1518285" y="333222"/>
                </a:lnTo>
                <a:lnTo>
                  <a:pt x="1518285" y="308076"/>
                </a:lnTo>
                <a:close/>
              </a:path>
              <a:path w="1568577" h="666457">
                <a:moveTo>
                  <a:pt x="1493139" y="308076"/>
                </a:moveTo>
                <a:lnTo>
                  <a:pt x="1467993" y="308120"/>
                </a:lnTo>
                <a:lnTo>
                  <a:pt x="1467993" y="333222"/>
                </a:lnTo>
                <a:lnTo>
                  <a:pt x="1493139" y="308076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17348"/>
                </a:lnTo>
                <a:lnTo>
                  <a:pt x="1467993" y="308120"/>
                </a:lnTo>
                <a:lnTo>
                  <a:pt x="1518285" y="308076"/>
                </a:lnTo>
                <a:lnTo>
                  <a:pt x="1518285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493139" y="0"/>
                </a:moveTo>
                <a:lnTo>
                  <a:pt x="1417701" y="150876"/>
                </a:lnTo>
                <a:lnTo>
                  <a:pt x="1467993" y="117348"/>
                </a:lnTo>
                <a:lnTo>
                  <a:pt x="1467993" y="100584"/>
                </a:lnTo>
                <a:lnTo>
                  <a:pt x="1543431" y="100584"/>
                </a:lnTo>
                <a:lnTo>
                  <a:pt x="1493139" y="0"/>
                </a:lnTo>
                <a:close/>
              </a:path>
              <a:path w="1568577" h="666457">
                <a:moveTo>
                  <a:pt x="1543431" y="100584"/>
                </a:moveTo>
                <a:lnTo>
                  <a:pt x="1518285" y="100584"/>
                </a:lnTo>
                <a:lnTo>
                  <a:pt x="1518285" y="117348"/>
                </a:lnTo>
                <a:lnTo>
                  <a:pt x="1568577" y="150876"/>
                </a:lnTo>
                <a:lnTo>
                  <a:pt x="1543431" y="100584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00584"/>
                </a:lnTo>
                <a:lnTo>
                  <a:pt x="1467993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518285" y="100584"/>
                </a:moveTo>
                <a:lnTo>
                  <a:pt x="1493139" y="100584"/>
                </a:lnTo>
                <a:lnTo>
                  <a:pt x="1518285" y="117348"/>
                </a:lnTo>
                <a:lnTo>
                  <a:pt x="1518285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04003" y="5427726"/>
            <a:ext cx="1564894" cy="666457"/>
          </a:xfrm>
          <a:custGeom>
            <a:avLst/>
            <a:gdLst/>
            <a:ahLst/>
            <a:cxnLst/>
            <a:rect l="l" t="t" r="r" b="b"/>
            <a:pathLst>
              <a:path w="1564894" h="666457">
                <a:moveTo>
                  <a:pt x="1514602" y="358325"/>
                </a:moveTo>
                <a:lnTo>
                  <a:pt x="1514602" y="666457"/>
                </a:lnTo>
                <a:lnTo>
                  <a:pt x="1564894" y="666457"/>
                </a:lnTo>
                <a:lnTo>
                  <a:pt x="1564894" y="358368"/>
                </a:lnTo>
                <a:lnTo>
                  <a:pt x="1539748" y="358368"/>
                </a:lnTo>
                <a:lnTo>
                  <a:pt x="1514602" y="358325"/>
                </a:lnTo>
                <a:close/>
              </a:path>
              <a:path w="1564894" h="666457">
                <a:moveTo>
                  <a:pt x="1514602" y="333222"/>
                </a:moveTo>
                <a:lnTo>
                  <a:pt x="1514602" y="358325"/>
                </a:lnTo>
                <a:lnTo>
                  <a:pt x="1539748" y="358368"/>
                </a:lnTo>
                <a:lnTo>
                  <a:pt x="1514602" y="333222"/>
                </a:lnTo>
                <a:close/>
              </a:path>
              <a:path w="1564894" h="666457">
                <a:moveTo>
                  <a:pt x="100584" y="308120"/>
                </a:moveTo>
                <a:lnTo>
                  <a:pt x="100584" y="333222"/>
                </a:lnTo>
                <a:lnTo>
                  <a:pt x="1514602" y="333222"/>
                </a:lnTo>
                <a:lnTo>
                  <a:pt x="1539748" y="358368"/>
                </a:lnTo>
                <a:lnTo>
                  <a:pt x="1564894" y="358368"/>
                </a:lnTo>
                <a:lnTo>
                  <a:pt x="1564894" y="333222"/>
                </a:lnTo>
                <a:lnTo>
                  <a:pt x="1560999" y="319745"/>
                </a:lnTo>
                <a:lnTo>
                  <a:pt x="1550843" y="310634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17348"/>
                </a:lnTo>
                <a:lnTo>
                  <a:pt x="50292" y="333222"/>
                </a:lnTo>
                <a:lnTo>
                  <a:pt x="54217" y="346705"/>
                </a:lnTo>
                <a:lnTo>
                  <a:pt x="64397" y="355813"/>
                </a:lnTo>
                <a:lnTo>
                  <a:pt x="1514602" y="358325"/>
                </a:lnTo>
                <a:lnTo>
                  <a:pt x="1514602" y="333222"/>
                </a:lnTo>
                <a:lnTo>
                  <a:pt x="100584" y="333222"/>
                </a:lnTo>
                <a:lnTo>
                  <a:pt x="75437" y="308076"/>
                </a:lnTo>
                <a:lnTo>
                  <a:pt x="100584" y="308076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75437" y="308076"/>
                </a:moveTo>
                <a:lnTo>
                  <a:pt x="100584" y="333222"/>
                </a:lnTo>
                <a:lnTo>
                  <a:pt x="100584" y="308120"/>
                </a:lnTo>
                <a:lnTo>
                  <a:pt x="75437" y="308076"/>
                </a:lnTo>
                <a:close/>
              </a:path>
              <a:path w="1564894" h="666457">
                <a:moveTo>
                  <a:pt x="100584" y="308076"/>
                </a:moveTo>
                <a:lnTo>
                  <a:pt x="75437" y="308076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0"/>
                </a:moveTo>
                <a:lnTo>
                  <a:pt x="0" y="150876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1564894" h="666457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6"/>
                </a:lnTo>
                <a:lnTo>
                  <a:pt x="125729" y="100584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4776" y="3733038"/>
            <a:ext cx="2916681" cy="494792"/>
          </a:xfrm>
          <a:custGeom>
            <a:avLst/>
            <a:gdLst/>
            <a:ahLst/>
            <a:cxnLst/>
            <a:rect l="l" t="t" r="r" b="b"/>
            <a:pathLst>
              <a:path w="2916681" h="494792">
                <a:moveTo>
                  <a:pt x="2866390" y="358244"/>
                </a:moveTo>
                <a:lnTo>
                  <a:pt x="2866390" y="494792"/>
                </a:lnTo>
                <a:lnTo>
                  <a:pt x="2916681" y="494792"/>
                </a:lnTo>
                <a:lnTo>
                  <a:pt x="2916681" y="358267"/>
                </a:lnTo>
                <a:lnTo>
                  <a:pt x="2866390" y="358244"/>
                </a:lnTo>
                <a:close/>
              </a:path>
              <a:path w="2916681" h="494792">
                <a:moveTo>
                  <a:pt x="2866390" y="333120"/>
                </a:moveTo>
                <a:lnTo>
                  <a:pt x="2866390" y="358244"/>
                </a:lnTo>
                <a:lnTo>
                  <a:pt x="2891535" y="358267"/>
                </a:lnTo>
                <a:lnTo>
                  <a:pt x="2866390" y="333120"/>
                </a:lnTo>
                <a:close/>
              </a:path>
              <a:path w="2916681" h="494792">
                <a:moveTo>
                  <a:pt x="100584" y="307997"/>
                </a:moveTo>
                <a:lnTo>
                  <a:pt x="100584" y="333120"/>
                </a:lnTo>
                <a:lnTo>
                  <a:pt x="2866390" y="333120"/>
                </a:lnTo>
                <a:lnTo>
                  <a:pt x="2891535" y="358267"/>
                </a:lnTo>
                <a:lnTo>
                  <a:pt x="2916681" y="358267"/>
                </a:lnTo>
                <a:lnTo>
                  <a:pt x="2916681" y="333120"/>
                </a:lnTo>
                <a:lnTo>
                  <a:pt x="2912756" y="319660"/>
                </a:lnTo>
                <a:lnTo>
                  <a:pt x="2902576" y="310539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17348"/>
                </a:lnTo>
                <a:lnTo>
                  <a:pt x="50291" y="333120"/>
                </a:lnTo>
                <a:lnTo>
                  <a:pt x="54217" y="346581"/>
                </a:lnTo>
                <a:lnTo>
                  <a:pt x="64397" y="355702"/>
                </a:lnTo>
                <a:lnTo>
                  <a:pt x="2866390" y="358244"/>
                </a:lnTo>
                <a:lnTo>
                  <a:pt x="2866390" y="333120"/>
                </a:lnTo>
                <a:lnTo>
                  <a:pt x="100584" y="333120"/>
                </a:lnTo>
                <a:lnTo>
                  <a:pt x="75437" y="307975"/>
                </a:lnTo>
                <a:lnTo>
                  <a:pt x="100584" y="307975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75437" y="307975"/>
                </a:moveTo>
                <a:lnTo>
                  <a:pt x="100584" y="333120"/>
                </a:lnTo>
                <a:lnTo>
                  <a:pt x="100584" y="307997"/>
                </a:lnTo>
                <a:lnTo>
                  <a:pt x="75437" y="307975"/>
                </a:lnTo>
                <a:close/>
              </a:path>
              <a:path w="2916681" h="494792">
                <a:moveTo>
                  <a:pt x="100584" y="307975"/>
                </a:moveTo>
                <a:lnTo>
                  <a:pt x="75437" y="307975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1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2916681" h="494792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4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00584"/>
                </a:lnTo>
                <a:lnTo>
                  <a:pt x="50291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6755" y="2215133"/>
            <a:ext cx="2991993" cy="593470"/>
          </a:xfrm>
          <a:custGeom>
            <a:avLst/>
            <a:gdLst/>
            <a:ahLst/>
            <a:cxnLst/>
            <a:rect l="l" t="t" r="r" b="b"/>
            <a:pathLst>
              <a:path w="2991993" h="593470">
                <a:moveTo>
                  <a:pt x="2891409" y="395373"/>
                </a:moveTo>
                <a:lnTo>
                  <a:pt x="14105" y="397915"/>
                </a:lnTo>
                <a:lnTo>
                  <a:pt x="3925" y="407036"/>
                </a:lnTo>
                <a:lnTo>
                  <a:pt x="0" y="420496"/>
                </a:lnTo>
                <a:lnTo>
                  <a:pt x="0" y="593470"/>
                </a:lnTo>
                <a:lnTo>
                  <a:pt x="50291" y="593470"/>
                </a:lnTo>
                <a:lnTo>
                  <a:pt x="50291" y="445642"/>
                </a:lnTo>
                <a:lnTo>
                  <a:pt x="25146" y="445642"/>
                </a:lnTo>
                <a:lnTo>
                  <a:pt x="50291" y="420496"/>
                </a:lnTo>
                <a:lnTo>
                  <a:pt x="2891409" y="420496"/>
                </a:lnTo>
                <a:lnTo>
                  <a:pt x="2891409" y="395373"/>
                </a:lnTo>
                <a:close/>
              </a:path>
              <a:path w="2991993" h="593470">
                <a:moveTo>
                  <a:pt x="50291" y="420496"/>
                </a:moveTo>
                <a:lnTo>
                  <a:pt x="25146" y="445642"/>
                </a:lnTo>
                <a:lnTo>
                  <a:pt x="50292" y="445620"/>
                </a:lnTo>
                <a:lnTo>
                  <a:pt x="50291" y="420496"/>
                </a:lnTo>
                <a:close/>
              </a:path>
              <a:path w="2991993" h="593470">
                <a:moveTo>
                  <a:pt x="50291" y="445620"/>
                </a:moveTo>
                <a:lnTo>
                  <a:pt x="25146" y="445642"/>
                </a:lnTo>
                <a:lnTo>
                  <a:pt x="50291" y="445642"/>
                </a:lnTo>
                <a:close/>
              </a:path>
              <a:path w="2991993" h="593470">
                <a:moveTo>
                  <a:pt x="2941701" y="395350"/>
                </a:moveTo>
                <a:lnTo>
                  <a:pt x="2916555" y="395350"/>
                </a:lnTo>
                <a:lnTo>
                  <a:pt x="2891409" y="420496"/>
                </a:lnTo>
                <a:lnTo>
                  <a:pt x="50291" y="420496"/>
                </a:lnTo>
                <a:lnTo>
                  <a:pt x="50291" y="445620"/>
                </a:lnTo>
                <a:lnTo>
                  <a:pt x="2927650" y="443100"/>
                </a:lnTo>
                <a:lnTo>
                  <a:pt x="2937806" y="434013"/>
                </a:lnTo>
                <a:lnTo>
                  <a:pt x="2941701" y="420496"/>
                </a:lnTo>
                <a:lnTo>
                  <a:pt x="2941701" y="395350"/>
                </a:lnTo>
                <a:close/>
              </a:path>
              <a:path w="2991993" h="593470">
                <a:moveTo>
                  <a:pt x="2916555" y="395350"/>
                </a:moveTo>
                <a:lnTo>
                  <a:pt x="2891409" y="395373"/>
                </a:lnTo>
                <a:lnTo>
                  <a:pt x="2891409" y="420496"/>
                </a:lnTo>
                <a:lnTo>
                  <a:pt x="2916555" y="395350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17348"/>
                </a:lnTo>
                <a:lnTo>
                  <a:pt x="2891409" y="395373"/>
                </a:lnTo>
                <a:lnTo>
                  <a:pt x="2941701" y="395350"/>
                </a:lnTo>
                <a:lnTo>
                  <a:pt x="2941701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3"/>
                </a:lnTo>
                <a:lnTo>
                  <a:pt x="2966847" y="100583"/>
                </a:lnTo>
                <a:lnTo>
                  <a:pt x="2916555" y="0"/>
                </a:lnTo>
                <a:close/>
              </a:path>
              <a:path w="2991993" h="593470">
                <a:moveTo>
                  <a:pt x="2966847" y="100583"/>
                </a:moveTo>
                <a:lnTo>
                  <a:pt x="2941701" y="100583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3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00583"/>
                </a:lnTo>
                <a:lnTo>
                  <a:pt x="2891409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41701" y="100583"/>
                </a:moveTo>
                <a:lnTo>
                  <a:pt x="2916555" y="100583"/>
                </a:lnTo>
                <a:lnTo>
                  <a:pt x="2941701" y="117348"/>
                </a:lnTo>
                <a:lnTo>
                  <a:pt x="2941701" y="10058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09515" y="3733038"/>
            <a:ext cx="150875" cy="494792"/>
          </a:xfrm>
          <a:custGeom>
            <a:avLst/>
            <a:gdLst/>
            <a:ahLst/>
            <a:cxnLst/>
            <a:rect l="l" t="t" r="r" b="b"/>
            <a:pathLst>
              <a:path w="150875" h="494792">
                <a:moveTo>
                  <a:pt x="100584" y="222250"/>
                </a:moveTo>
                <a:lnTo>
                  <a:pt x="75437" y="222250"/>
                </a:lnTo>
                <a:lnTo>
                  <a:pt x="50292" y="247395"/>
                </a:lnTo>
                <a:lnTo>
                  <a:pt x="50292" y="494792"/>
                </a:lnTo>
                <a:lnTo>
                  <a:pt x="100584" y="494792"/>
                </a:lnTo>
                <a:lnTo>
                  <a:pt x="100584" y="272542"/>
                </a:lnTo>
                <a:lnTo>
                  <a:pt x="75437" y="272542"/>
                </a:lnTo>
                <a:lnTo>
                  <a:pt x="100584" y="247395"/>
                </a:lnTo>
                <a:lnTo>
                  <a:pt x="100584" y="222250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75437" y="272542"/>
                </a:lnTo>
                <a:lnTo>
                  <a:pt x="86478" y="269977"/>
                </a:lnTo>
                <a:lnTo>
                  <a:pt x="96658" y="260856"/>
                </a:lnTo>
                <a:lnTo>
                  <a:pt x="100584" y="247395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96658" y="260856"/>
                </a:lnTo>
                <a:lnTo>
                  <a:pt x="86478" y="269977"/>
                </a:lnTo>
                <a:lnTo>
                  <a:pt x="75437" y="272542"/>
                </a:lnTo>
                <a:lnTo>
                  <a:pt x="100584" y="272542"/>
                </a:lnTo>
                <a:lnTo>
                  <a:pt x="100584" y="247395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17348"/>
                </a:lnTo>
                <a:lnTo>
                  <a:pt x="50292" y="247395"/>
                </a:lnTo>
                <a:lnTo>
                  <a:pt x="54217" y="233935"/>
                </a:lnTo>
                <a:lnTo>
                  <a:pt x="64397" y="224814"/>
                </a:lnTo>
                <a:lnTo>
                  <a:pt x="75437" y="222250"/>
                </a:lnTo>
                <a:lnTo>
                  <a:pt x="100584" y="222250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75437" y="222250"/>
                </a:moveTo>
                <a:lnTo>
                  <a:pt x="64397" y="224814"/>
                </a:lnTo>
                <a:lnTo>
                  <a:pt x="54217" y="233935"/>
                </a:lnTo>
                <a:lnTo>
                  <a:pt x="50292" y="247395"/>
                </a:lnTo>
                <a:lnTo>
                  <a:pt x="75437" y="222250"/>
                </a:lnTo>
                <a:close/>
              </a:path>
              <a:path w="150875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7" y="0"/>
                </a:lnTo>
                <a:close/>
              </a:path>
              <a:path w="150875" h="494792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09515" y="2215133"/>
            <a:ext cx="150875" cy="593470"/>
          </a:xfrm>
          <a:custGeom>
            <a:avLst/>
            <a:gdLst/>
            <a:ahLst/>
            <a:cxnLst/>
            <a:rect l="l" t="t" r="r" b="b"/>
            <a:pathLst>
              <a:path w="150875" h="593470">
                <a:moveTo>
                  <a:pt x="50292" y="296671"/>
                </a:moveTo>
                <a:lnTo>
                  <a:pt x="50292" y="593470"/>
                </a:lnTo>
                <a:lnTo>
                  <a:pt x="100584" y="593470"/>
                </a:lnTo>
                <a:lnTo>
                  <a:pt x="100584" y="321817"/>
                </a:lnTo>
                <a:lnTo>
                  <a:pt x="75437" y="321817"/>
                </a:lnTo>
                <a:lnTo>
                  <a:pt x="64397" y="319275"/>
                </a:lnTo>
                <a:lnTo>
                  <a:pt x="54217" y="310188"/>
                </a:lnTo>
                <a:lnTo>
                  <a:pt x="50292" y="296671"/>
                </a:lnTo>
                <a:close/>
              </a:path>
              <a:path w="150875" h="593470">
                <a:moveTo>
                  <a:pt x="50292" y="296671"/>
                </a:moveTo>
                <a:lnTo>
                  <a:pt x="54217" y="310188"/>
                </a:lnTo>
                <a:lnTo>
                  <a:pt x="64397" y="319275"/>
                </a:lnTo>
                <a:lnTo>
                  <a:pt x="75437" y="321817"/>
                </a:lnTo>
                <a:lnTo>
                  <a:pt x="50292" y="296671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17348"/>
                </a:lnTo>
                <a:lnTo>
                  <a:pt x="50292" y="296671"/>
                </a:lnTo>
                <a:lnTo>
                  <a:pt x="75437" y="321817"/>
                </a:lnTo>
                <a:lnTo>
                  <a:pt x="100584" y="321817"/>
                </a:lnTo>
                <a:lnTo>
                  <a:pt x="100584" y="296671"/>
                </a:lnTo>
                <a:lnTo>
                  <a:pt x="75437" y="271525"/>
                </a:lnTo>
                <a:lnTo>
                  <a:pt x="100584" y="271525"/>
                </a:lnTo>
                <a:lnTo>
                  <a:pt x="100584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75437" y="271525"/>
                </a:moveTo>
                <a:lnTo>
                  <a:pt x="100584" y="296671"/>
                </a:lnTo>
                <a:lnTo>
                  <a:pt x="96658" y="283211"/>
                </a:lnTo>
                <a:lnTo>
                  <a:pt x="86478" y="274090"/>
                </a:lnTo>
                <a:lnTo>
                  <a:pt x="75437" y="271525"/>
                </a:lnTo>
                <a:close/>
              </a:path>
              <a:path w="150875" h="593470">
                <a:moveTo>
                  <a:pt x="100584" y="271525"/>
                </a:moveTo>
                <a:lnTo>
                  <a:pt x="75437" y="271525"/>
                </a:lnTo>
                <a:lnTo>
                  <a:pt x="86478" y="274090"/>
                </a:lnTo>
                <a:lnTo>
                  <a:pt x="96658" y="283211"/>
                </a:lnTo>
                <a:lnTo>
                  <a:pt x="100584" y="296671"/>
                </a:lnTo>
                <a:lnTo>
                  <a:pt x="100584" y="271525"/>
                </a:lnTo>
                <a:close/>
              </a:path>
              <a:path w="150875" h="593470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3"/>
                </a:lnTo>
                <a:lnTo>
                  <a:pt x="125729" y="100583"/>
                </a:lnTo>
                <a:lnTo>
                  <a:pt x="75437" y="0"/>
                </a:lnTo>
                <a:close/>
              </a:path>
              <a:path w="150875" h="593470">
                <a:moveTo>
                  <a:pt x="125729" y="100583"/>
                </a:moveTo>
                <a:lnTo>
                  <a:pt x="100584" y="100583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3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00583"/>
                </a:lnTo>
                <a:lnTo>
                  <a:pt x="50292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100584" y="100583"/>
                </a:moveTo>
                <a:lnTo>
                  <a:pt x="75437" y="100583"/>
                </a:lnTo>
                <a:lnTo>
                  <a:pt x="100584" y="117348"/>
                </a:lnTo>
                <a:lnTo>
                  <a:pt x="100584" y="10058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96567" y="3733038"/>
            <a:ext cx="2991993" cy="494664"/>
          </a:xfrm>
          <a:custGeom>
            <a:avLst/>
            <a:gdLst/>
            <a:ahLst/>
            <a:cxnLst/>
            <a:rect l="l" t="t" r="r" b="b"/>
            <a:pathLst>
              <a:path w="2991993" h="494664">
                <a:moveTo>
                  <a:pt x="2891409" y="307870"/>
                </a:moveTo>
                <a:lnTo>
                  <a:pt x="14105" y="310412"/>
                </a:lnTo>
                <a:lnTo>
                  <a:pt x="3925" y="319533"/>
                </a:lnTo>
                <a:lnTo>
                  <a:pt x="0" y="332994"/>
                </a:lnTo>
                <a:lnTo>
                  <a:pt x="0" y="494664"/>
                </a:lnTo>
                <a:lnTo>
                  <a:pt x="50291" y="494664"/>
                </a:lnTo>
                <a:lnTo>
                  <a:pt x="50291" y="358139"/>
                </a:lnTo>
                <a:lnTo>
                  <a:pt x="25145" y="358139"/>
                </a:lnTo>
                <a:lnTo>
                  <a:pt x="50291" y="332994"/>
                </a:lnTo>
                <a:lnTo>
                  <a:pt x="2891409" y="332994"/>
                </a:lnTo>
                <a:lnTo>
                  <a:pt x="2891409" y="307870"/>
                </a:lnTo>
                <a:close/>
              </a:path>
              <a:path w="2991993" h="494664">
                <a:moveTo>
                  <a:pt x="50291" y="332994"/>
                </a:moveTo>
                <a:lnTo>
                  <a:pt x="25145" y="358139"/>
                </a:lnTo>
                <a:lnTo>
                  <a:pt x="50292" y="358117"/>
                </a:lnTo>
                <a:lnTo>
                  <a:pt x="50291" y="332994"/>
                </a:lnTo>
                <a:close/>
              </a:path>
              <a:path w="2991993" h="494664">
                <a:moveTo>
                  <a:pt x="50291" y="358117"/>
                </a:moveTo>
                <a:lnTo>
                  <a:pt x="25145" y="358139"/>
                </a:lnTo>
                <a:lnTo>
                  <a:pt x="50291" y="358139"/>
                </a:lnTo>
                <a:close/>
              </a:path>
              <a:path w="2991993" h="494664">
                <a:moveTo>
                  <a:pt x="2941701" y="307848"/>
                </a:moveTo>
                <a:lnTo>
                  <a:pt x="2916555" y="307848"/>
                </a:lnTo>
                <a:lnTo>
                  <a:pt x="2891409" y="332994"/>
                </a:lnTo>
                <a:lnTo>
                  <a:pt x="50291" y="332994"/>
                </a:lnTo>
                <a:lnTo>
                  <a:pt x="50291" y="358117"/>
                </a:lnTo>
                <a:lnTo>
                  <a:pt x="2927650" y="355597"/>
                </a:lnTo>
                <a:lnTo>
                  <a:pt x="2937806" y="346510"/>
                </a:lnTo>
                <a:lnTo>
                  <a:pt x="2941701" y="332994"/>
                </a:lnTo>
                <a:lnTo>
                  <a:pt x="2941701" y="307848"/>
                </a:lnTo>
                <a:close/>
              </a:path>
              <a:path w="2991993" h="494664">
                <a:moveTo>
                  <a:pt x="2916555" y="307848"/>
                </a:moveTo>
                <a:lnTo>
                  <a:pt x="2891409" y="307870"/>
                </a:lnTo>
                <a:lnTo>
                  <a:pt x="2891409" y="332994"/>
                </a:lnTo>
                <a:lnTo>
                  <a:pt x="2916555" y="307848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17348"/>
                </a:lnTo>
                <a:lnTo>
                  <a:pt x="2891409" y="307870"/>
                </a:lnTo>
                <a:lnTo>
                  <a:pt x="2941701" y="307848"/>
                </a:lnTo>
                <a:lnTo>
                  <a:pt x="2941701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4"/>
                </a:lnTo>
                <a:lnTo>
                  <a:pt x="2966847" y="100584"/>
                </a:lnTo>
                <a:lnTo>
                  <a:pt x="2916555" y="0"/>
                </a:lnTo>
                <a:close/>
              </a:path>
              <a:path w="2991993" h="494664">
                <a:moveTo>
                  <a:pt x="2966847" y="100584"/>
                </a:moveTo>
                <a:lnTo>
                  <a:pt x="2941701" y="100584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4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00584"/>
                </a:lnTo>
                <a:lnTo>
                  <a:pt x="2891409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41701" y="100584"/>
                </a:moveTo>
                <a:lnTo>
                  <a:pt x="2916555" y="100584"/>
                </a:lnTo>
                <a:lnTo>
                  <a:pt x="2941701" y="117348"/>
                </a:lnTo>
                <a:lnTo>
                  <a:pt x="2941701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4979" y="5945123"/>
            <a:ext cx="2741675" cy="612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59254" y="6108191"/>
            <a:ext cx="191388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ра</a:t>
            </a:r>
            <a:r>
              <a:rPr sz="1800" b="1" spc="-10" smtClean="0">
                <a:cs typeface="Times New Roman"/>
              </a:rPr>
              <a:t>й</a:t>
            </a:r>
            <a:r>
              <a:rPr sz="1800" b="1" spc="0" smtClean="0">
                <a:cs typeface="Times New Roman"/>
              </a:rPr>
              <a:t>он</a:t>
            </a:r>
            <a:r>
              <a:rPr sz="1800" b="1" spc="-55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92396" y="5945123"/>
            <a:ext cx="2711196" cy="612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77765" y="6108191"/>
            <a:ext cx="21412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по</a:t>
            </a:r>
            <a:r>
              <a:rPr sz="1800" b="1" spc="20" smtClean="0">
                <a:cs typeface="Times New Roman"/>
              </a:rPr>
              <a:t>с</a:t>
            </a:r>
            <a:r>
              <a:rPr sz="1800" b="1" spc="0" smtClean="0">
                <a:cs typeface="Times New Roman"/>
              </a:rPr>
              <a:t>ел</a:t>
            </a:r>
            <a:r>
              <a:rPr sz="1800" b="1" spc="5" smtClean="0">
                <a:cs typeface="Times New Roman"/>
              </a:rPr>
              <a:t>е</a:t>
            </a:r>
            <a:r>
              <a:rPr sz="1800" b="1" spc="0" smtClean="0">
                <a:cs typeface="Times New Roman"/>
              </a:rPr>
              <a:t>н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й</a:t>
            </a:r>
            <a:endParaRPr sz="1800"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80176" y="2703576"/>
            <a:ext cx="1426464" cy="1133856"/>
          </a:xfrm>
          <a:custGeom>
            <a:avLst/>
            <a:gdLst/>
            <a:ahLst/>
            <a:cxnLst/>
            <a:rect l="l" t="t" r="r" b="b"/>
            <a:pathLst>
              <a:path w="1426464" h="1133855">
                <a:moveTo>
                  <a:pt x="0" y="1133856"/>
                </a:moveTo>
                <a:lnTo>
                  <a:pt x="1426464" y="1133856"/>
                </a:lnTo>
                <a:lnTo>
                  <a:pt x="1426464" y="0"/>
                </a:lnTo>
                <a:lnTo>
                  <a:pt x="0" y="0"/>
                </a:lnTo>
                <a:lnTo>
                  <a:pt x="0" y="1133856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087871" y="2809366"/>
            <a:ext cx="121285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200" b="1" spc="-105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75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дар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нные вн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ные </a:t>
            </a:r>
            <a:r>
              <a:rPr sz="12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онды </a:t>
            </a:r>
            <a:r>
              <a:rPr sz="1200" b="1" spc="-4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сс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ий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ой Ф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рации</a:t>
            </a:r>
            <a:endParaRPr sz="1200"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523988" y="2688335"/>
            <a:ext cx="1511807" cy="1135380"/>
          </a:xfrm>
          <a:custGeom>
            <a:avLst/>
            <a:gdLst/>
            <a:ahLst/>
            <a:cxnLst/>
            <a:rect l="l" t="t" r="r" b="b"/>
            <a:pathLst>
              <a:path w="1511807" h="1135379">
                <a:moveTo>
                  <a:pt x="0" y="1135380"/>
                </a:moveTo>
                <a:lnTo>
                  <a:pt x="1511807" y="1135380"/>
                </a:lnTo>
                <a:lnTo>
                  <a:pt x="1511807" y="0"/>
                </a:lnTo>
                <a:lnTo>
                  <a:pt x="0" y="0"/>
                </a:lnTo>
                <a:lnTo>
                  <a:pt x="0" y="113538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638415" y="2795015"/>
            <a:ext cx="128778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200" b="1" spc="-4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ррито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ри</a:t>
            </a:r>
            <a:r>
              <a:rPr sz="1200" b="1" spc="1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льные </a:t>
            </a:r>
            <a:r>
              <a:rPr sz="12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онды о</a:t>
            </a:r>
            <a:r>
              <a:rPr sz="1200" b="1" spc="-2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яз</a:t>
            </a:r>
            <a:r>
              <a:rPr sz="1200" b="1" spc="-4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льно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 м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дицин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 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200" b="1" spc="-5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вания</a:t>
            </a:r>
            <a:endParaRPr sz="1200"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560819" y="2215133"/>
            <a:ext cx="1076198" cy="487933"/>
          </a:xfrm>
          <a:custGeom>
            <a:avLst/>
            <a:gdLst/>
            <a:ahLst/>
            <a:cxnLst/>
            <a:rect l="l" t="t" r="r" b="b"/>
            <a:pathLst>
              <a:path w="1076198" h="487933">
                <a:moveTo>
                  <a:pt x="975613" y="218886"/>
                </a:moveTo>
                <a:lnTo>
                  <a:pt x="14105" y="221385"/>
                </a:lnTo>
                <a:lnTo>
                  <a:pt x="3925" y="230506"/>
                </a:lnTo>
                <a:lnTo>
                  <a:pt x="0" y="243966"/>
                </a:lnTo>
                <a:lnTo>
                  <a:pt x="0" y="487933"/>
                </a:lnTo>
                <a:lnTo>
                  <a:pt x="50291" y="487933"/>
                </a:lnTo>
                <a:lnTo>
                  <a:pt x="50291" y="269113"/>
                </a:lnTo>
                <a:lnTo>
                  <a:pt x="25146" y="269113"/>
                </a:lnTo>
                <a:lnTo>
                  <a:pt x="50291" y="243966"/>
                </a:lnTo>
                <a:lnTo>
                  <a:pt x="975613" y="243966"/>
                </a:lnTo>
                <a:lnTo>
                  <a:pt x="975613" y="218886"/>
                </a:lnTo>
                <a:close/>
              </a:path>
              <a:path w="1076198" h="487933">
                <a:moveTo>
                  <a:pt x="50291" y="243966"/>
                </a:moveTo>
                <a:lnTo>
                  <a:pt x="25146" y="269113"/>
                </a:lnTo>
                <a:lnTo>
                  <a:pt x="50291" y="269048"/>
                </a:lnTo>
                <a:lnTo>
                  <a:pt x="50291" y="243966"/>
                </a:lnTo>
                <a:close/>
              </a:path>
              <a:path w="1076198" h="487933">
                <a:moveTo>
                  <a:pt x="50291" y="269048"/>
                </a:moveTo>
                <a:lnTo>
                  <a:pt x="25146" y="269113"/>
                </a:lnTo>
                <a:lnTo>
                  <a:pt x="50291" y="269113"/>
                </a:lnTo>
                <a:close/>
              </a:path>
              <a:path w="1076198" h="487933">
                <a:moveTo>
                  <a:pt x="1025905" y="218820"/>
                </a:moveTo>
                <a:lnTo>
                  <a:pt x="1000759" y="218820"/>
                </a:lnTo>
                <a:lnTo>
                  <a:pt x="975613" y="243966"/>
                </a:lnTo>
                <a:lnTo>
                  <a:pt x="50291" y="243966"/>
                </a:lnTo>
                <a:lnTo>
                  <a:pt x="50291" y="269048"/>
                </a:lnTo>
                <a:lnTo>
                  <a:pt x="1011800" y="266570"/>
                </a:lnTo>
                <a:lnTo>
                  <a:pt x="1021980" y="257483"/>
                </a:lnTo>
                <a:lnTo>
                  <a:pt x="1025905" y="243966"/>
                </a:lnTo>
                <a:lnTo>
                  <a:pt x="1025905" y="218820"/>
                </a:lnTo>
                <a:close/>
              </a:path>
              <a:path w="1076198" h="487933">
                <a:moveTo>
                  <a:pt x="1000759" y="218820"/>
                </a:moveTo>
                <a:lnTo>
                  <a:pt x="975613" y="218886"/>
                </a:lnTo>
                <a:lnTo>
                  <a:pt x="975613" y="243966"/>
                </a:lnTo>
                <a:lnTo>
                  <a:pt x="1000759" y="218820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17348"/>
                </a:lnTo>
                <a:lnTo>
                  <a:pt x="975613" y="218886"/>
                </a:lnTo>
                <a:lnTo>
                  <a:pt x="1025905" y="218820"/>
                </a:lnTo>
                <a:lnTo>
                  <a:pt x="1025905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00759" y="0"/>
                </a:moveTo>
                <a:lnTo>
                  <a:pt x="925322" y="150875"/>
                </a:lnTo>
                <a:lnTo>
                  <a:pt x="975613" y="117348"/>
                </a:lnTo>
                <a:lnTo>
                  <a:pt x="975613" y="100583"/>
                </a:lnTo>
                <a:lnTo>
                  <a:pt x="1051051" y="100583"/>
                </a:lnTo>
                <a:lnTo>
                  <a:pt x="1000759" y="0"/>
                </a:lnTo>
                <a:close/>
              </a:path>
              <a:path w="1076198" h="487933">
                <a:moveTo>
                  <a:pt x="1051051" y="100583"/>
                </a:moveTo>
                <a:lnTo>
                  <a:pt x="1025905" y="100583"/>
                </a:lnTo>
                <a:lnTo>
                  <a:pt x="1025906" y="117348"/>
                </a:lnTo>
                <a:lnTo>
                  <a:pt x="1076198" y="150875"/>
                </a:lnTo>
                <a:lnTo>
                  <a:pt x="1051051" y="100583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00583"/>
                </a:lnTo>
                <a:lnTo>
                  <a:pt x="975613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25905" y="100583"/>
                </a:moveTo>
                <a:lnTo>
                  <a:pt x="1000759" y="100583"/>
                </a:lnTo>
                <a:lnTo>
                  <a:pt x="1025906" y="117348"/>
                </a:lnTo>
                <a:lnTo>
                  <a:pt x="1025905" y="100583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85531" y="2222754"/>
            <a:ext cx="1075690" cy="473837"/>
          </a:xfrm>
          <a:custGeom>
            <a:avLst/>
            <a:gdLst/>
            <a:ahLst/>
            <a:cxnLst/>
            <a:rect l="l" t="t" r="r" b="b"/>
            <a:pathLst>
              <a:path w="1075690" h="473837">
                <a:moveTo>
                  <a:pt x="1025398" y="261936"/>
                </a:moveTo>
                <a:lnTo>
                  <a:pt x="1025398" y="473837"/>
                </a:lnTo>
                <a:lnTo>
                  <a:pt x="1075690" y="473837"/>
                </a:lnTo>
                <a:lnTo>
                  <a:pt x="1075690" y="262000"/>
                </a:lnTo>
                <a:lnTo>
                  <a:pt x="1050544" y="262000"/>
                </a:lnTo>
                <a:lnTo>
                  <a:pt x="1025398" y="261936"/>
                </a:lnTo>
                <a:close/>
              </a:path>
              <a:path w="1075690" h="473837">
                <a:moveTo>
                  <a:pt x="1025398" y="236855"/>
                </a:moveTo>
                <a:lnTo>
                  <a:pt x="1025398" y="261936"/>
                </a:lnTo>
                <a:lnTo>
                  <a:pt x="1050544" y="262000"/>
                </a:lnTo>
                <a:lnTo>
                  <a:pt x="1025398" y="236855"/>
                </a:lnTo>
                <a:close/>
              </a:path>
              <a:path w="1075690" h="473837">
                <a:moveTo>
                  <a:pt x="100584" y="211774"/>
                </a:moveTo>
                <a:lnTo>
                  <a:pt x="100584" y="236855"/>
                </a:lnTo>
                <a:lnTo>
                  <a:pt x="1025398" y="236855"/>
                </a:lnTo>
                <a:lnTo>
                  <a:pt x="1050544" y="262000"/>
                </a:lnTo>
                <a:lnTo>
                  <a:pt x="1075690" y="262000"/>
                </a:lnTo>
                <a:lnTo>
                  <a:pt x="1075690" y="236855"/>
                </a:lnTo>
                <a:lnTo>
                  <a:pt x="1071764" y="223394"/>
                </a:lnTo>
                <a:lnTo>
                  <a:pt x="1061584" y="214273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17348"/>
                </a:lnTo>
                <a:lnTo>
                  <a:pt x="50292" y="236855"/>
                </a:lnTo>
                <a:lnTo>
                  <a:pt x="54217" y="250371"/>
                </a:lnTo>
                <a:lnTo>
                  <a:pt x="64397" y="259458"/>
                </a:lnTo>
                <a:lnTo>
                  <a:pt x="1025398" y="261936"/>
                </a:lnTo>
                <a:lnTo>
                  <a:pt x="1025398" y="236855"/>
                </a:lnTo>
                <a:lnTo>
                  <a:pt x="100584" y="236855"/>
                </a:lnTo>
                <a:lnTo>
                  <a:pt x="75438" y="211709"/>
                </a:lnTo>
                <a:lnTo>
                  <a:pt x="100584" y="211709"/>
                </a:lnTo>
                <a:lnTo>
                  <a:pt x="100584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75438" y="211709"/>
                </a:moveTo>
                <a:lnTo>
                  <a:pt x="100584" y="236855"/>
                </a:lnTo>
                <a:lnTo>
                  <a:pt x="100584" y="211774"/>
                </a:lnTo>
                <a:lnTo>
                  <a:pt x="75438" y="211709"/>
                </a:lnTo>
                <a:close/>
              </a:path>
              <a:path w="1075690" h="473837">
                <a:moveTo>
                  <a:pt x="100584" y="211709"/>
                </a:moveTo>
                <a:lnTo>
                  <a:pt x="75438" y="211709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0"/>
                </a:moveTo>
                <a:lnTo>
                  <a:pt x="0" y="150875"/>
                </a:lnTo>
                <a:lnTo>
                  <a:pt x="50292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8" y="0"/>
                </a:lnTo>
                <a:close/>
              </a:path>
              <a:path w="1075690" h="473837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100584" y="100584"/>
                </a:moveTo>
                <a:lnTo>
                  <a:pt x="75438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Бюджетная система Российской Федерации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-16568" y="152636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На чем основано составление проекта</a:t>
            </a: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б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юджета района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251520" y="1340768"/>
            <a:ext cx="8640960" cy="1080120"/>
          </a:xfrm>
          <a:prstGeom prst="round2SameRect">
            <a:avLst/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Соста</a:t>
            </a:r>
            <a:r>
              <a:rPr lang="ru-RU" sz="3200" b="1" spc="-3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ление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пр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о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екта</a:t>
            </a:r>
            <a:r>
              <a:rPr lang="ru-RU" sz="3200" b="1" spc="2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б</a:t>
            </a:r>
            <a:r>
              <a:rPr lang="ru-RU" sz="3200" b="1" spc="-10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ю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д</a:t>
            </a:r>
            <a:r>
              <a:rPr lang="ru-RU" sz="3200" b="1" spc="-6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ж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та района осно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ыва</a:t>
            </a:r>
            <a:r>
              <a:rPr lang="ru-RU" sz="3200" b="1" spc="-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ет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ся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на: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>
            <a:off x="25152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241176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>
            <a:off x="457200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>
            <a:off x="673224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>
            <a:off x="25152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Прогнозе социально-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экономичес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-кого развития Холмского района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>
            <a:off x="241176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налоговой политики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Прямоугольник с двумя скругленными соседними углами 42"/>
          <p:cNvSpPr/>
          <p:nvPr/>
        </p:nvSpPr>
        <p:spPr>
          <a:xfrm>
            <a:off x="457200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бюджетной политики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Прямоугольник с двумя скругленными соседними углами 43"/>
          <p:cNvSpPr/>
          <p:nvPr/>
        </p:nvSpPr>
        <p:spPr>
          <a:xfrm>
            <a:off x="673224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Муниципальных программ Холмского района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6" y="1452372"/>
            <a:ext cx="713232" cy="711707"/>
          </a:xfrm>
          <a:custGeom>
            <a:avLst/>
            <a:gdLst/>
            <a:ahLst/>
            <a:cxnLst/>
            <a:rect l="l" t="t" r="r" b="b"/>
            <a:pathLst>
              <a:path w="713232" h="711707">
                <a:moveTo>
                  <a:pt x="356616" y="0"/>
                </a:moveTo>
                <a:lnTo>
                  <a:pt x="298771" y="4655"/>
                </a:lnTo>
                <a:lnTo>
                  <a:pt x="243898" y="18135"/>
                </a:lnTo>
                <a:lnTo>
                  <a:pt x="192731" y="39707"/>
                </a:lnTo>
                <a:lnTo>
                  <a:pt x="146004" y="68640"/>
                </a:lnTo>
                <a:lnTo>
                  <a:pt x="104451" y="104203"/>
                </a:lnTo>
                <a:lnTo>
                  <a:pt x="68806" y="145663"/>
                </a:lnTo>
                <a:lnTo>
                  <a:pt x="39805" y="192290"/>
                </a:lnTo>
                <a:lnTo>
                  <a:pt x="18180" y="243352"/>
                </a:lnTo>
                <a:lnTo>
                  <a:pt x="4667" y="298117"/>
                </a:lnTo>
                <a:lnTo>
                  <a:pt x="0" y="355853"/>
                </a:lnTo>
                <a:lnTo>
                  <a:pt x="1182" y="385048"/>
                </a:lnTo>
                <a:lnTo>
                  <a:pt x="10364" y="441390"/>
                </a:lnTo>
                <a:lnTo>
                  <a:pt x="28024" y="494395"/>
                </a:lnTo>
                <a:lnTo>
                  <a:pt x="53429" y="543330"/>
                </a:lnTo>
                <a:lnTo>
                  <a:pt x="85844" y="587465"/>
                </a:lnTo>
                <a:lnTo>
                  <a:pt x="124534" y="626068"/>
                </a:lnTo>
                <a:lnTo>
                  <a:pt x="168766" y="658408"/>
                </a:lnTo>
                <a:lnTo>
                  <a:pt x="217805" y="683752"/>
                </a:lnTo>
                <a:lnTo>
                  <a:pt x="270917" y="701369"/>
                </a:lnTo>
                <a:lnTo>
                  <a:pt x="327368" y="710528"/>
                </a:lnTo>
                <a:lnTo>
                  <a:pt x="356616" y="711707"/>
                </a:lnTo>
                <a:lnTo>
                  <a:pt x="385863" y="710528"/>
                </a:lnTo>
                <a:lnTo>
                  <a:pt x="442314" y="701369"/>
                </a:lnTo>
                <a:lnTo>
                  <a:pt x="495426" y="683752"/>
                </a:lnTo>
                <a:lnTo>
                  <a:pt x="544465" y="658408"/>
                </a:lnTo>
                <a:lnTo>
                  <a:pt x="588697" y="626068"/>
                </a:lnTo>
                <a:lnTo>
                  <a:pt x="627387" y="587465"/>
                </a:lnTo>
                <a:lnTo>
                  <a:pt x="659802" y="543330"/>
                </a:lnTo>
                <a:lnTo>
                  <a:pt x="685207" y="494395"/>
                </a:lnTo>
                <a:lnTo>
                  <a:pt x="702867" y="441390"/>
                </a:lnTo>
                <a:lnTo>
                  <a:pt x="712049" y="385048"/>
                </a:lnTo>
                <a:lnTo>
                  <a:pt x="713232" y="355853"/>
                </a:lnTo>
                <a:lnTo>
                  <a:pt x="712049" y="326659"/>
                </a:lnTo>
                <a:lnTo>
                  <a:pt x="702867" y="270317"/>
                </a:lnTo>
                <a:lnTo>
                  <a:pt x="685207" y="217312"/>
                </a:lnTo>
                <a:lnTo>
                  <a:pt x="659802" y="168377"/>
                </a:lnTo>
                <a:lnTo>
                  <a:pt x="627387" y="124242"/>
                </a:lnTo>
                <a:lnTo>
                  <a:pt x="588697" y="85639"/>
                </a:lnTo>
                <a:lnTo>
                  <a:pt x="544465" y="53299"/>
                </a:lnTo>
                <a:lnTo>
                  <a:pt x="495426" y="27955"/>
                </a:lnTo>
                <a:lnTo>
                  <a:pt x="442314" y="10338"/>
                </a:lnTo>
                <a:lnTo>
                  <a:pt x="385863" y="1179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319" y="2244851"/>
            <a:ext cx="711708" cy="713232"/>
          </a:xfrm>
          <a:custGeom>
            <a:avLst/>
            <a:gdLst/>
            <a:ahLst/>
            <a:cxnLst/>
            <a:rect l="l" t="t" r="r" b="b"/>
            <a:pathLst>
              <a:path w="711707" h="713232">
                <a:moveTo>
                  <a:pt x="355854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5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4" y="713232"/>
                </a:lnTo>
                <a:lnTo>
                  <a:pt x="385039" y="712049"/>
                </a:lnTo>
                <a:lnTo>
                  <a:pt x="441369" y="702869"/>
                </a:lnTo>
                <a:lnTo>
                  <a:pt x="494368" y="685210"/>
                </a:lnTo>
                <a:lnTo>
                  <a:pt x="543302" y="659808"/>
                </a:lnTo>
                <a:lnTo>
                  <a:pt x="587439" y="627395"/>
                </a:lnTo>
                <a:lnTo>
                  <a:pt x="626047" y="588707"/>
                </a:lnTo>
                <a:lnTo>
                  <a:pt x="658392" y="544476"/>
                </a:lnTo>
                <a:lnTo>
                  <a:pt x="683743" y="495436"/>
                </a:lnTo>
                <a:lnTo>
                  <a:pt x="701365" y="442322"/>
                </a:lnTo>
                <a:lnTo>
                  <a:pt x="710528" y="385867"/>
                </a:lnTo>
                <a:lnTo>
                  <a:pt x="711708" y="356615"/>
                </a:lnTo>
                <a:lnTo>
                  <a:pt x="710528" y="327364"/>
                </a:lnTo>
                <a:lnTo>
                  <a:pt x="701365" y="270909"/>
                </a:lnTo>
                <a:lnTo>
                  <a:pt x="683743" y="217795"/>
                </a:lnTo>
                <a:lnTo>
                  <a:pt x="658392" y="168755"/>
                </a:lnTo>
                <a:lnTo>
                  <a:pt x="626047" y="124524"/>
                </a:lnTo>
                <a:lnTo>
                  <a:pt x="587439" y="85836"/>
                </a:lnTo>
                <a:lnTo>
                  <a:pt x="543302" y="53423"/>
                </a:lnTo>
                <a:lnTo>
                  <a:pt x="494368" y="28021"/>
                </a:lnTo>
                <a:lnTo>
                  <a:pt x="441369" y="10362"/>
                </a:lnTo>
                <a:lnTo>
                  <a:pt x="385039" y="1182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5576" y="3017520"/>
            <a:ext cx="711708" cy="711707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4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30"/>
                </a:lnTo>
                <a:lnTo>
                  <a:pt x="10342" y="441349"/>
                </a:lnTo>
                <a:lnTo>
                  <a:pt x="27964" y="494341"/>
                </a:lnTo>
                <a:lnTo>
                  <a:pt x="53315" y="543274"/>
                </a:lnTo>
                <a:lnTo>
                  <a:pt x="85660" y="587413"/>
                </a:lnTo>
                <a:lnTo>
                  <a:pt x="124268" y="626026"/>
                </a:lnTo>
                <a:lnTo>
                  <a:pt x="168405" y="658377"/>
                </a:lnTo>
                <a:lnTo>
                  <a:pt x="217339" y="683734"/>
                </a:lnTo>
                <a:lnTo>
                  <a:pt x="270338" y="701362"/>
                </a:lnTo>
                <a:lnTo>
                  <a:pt x="326668" y="710527"/>
                </a:lnTo>
                <a:lnTo>
                  <a:pt x="355854" y="711707"/>
                </a:lnTo>
                <a:lnTo>
                  <a:pt x="385039" y="710527"/>
                </a:lnTo>
                <a:lnTo>
                  <a:pt x="441369" y="701362"/>
                </a:lnTo>
                <a:lnTo>
                  <a:pt x="494368" y="683734"/>
                </a:lnTo>
                <a:lnTo>
                  <a:pt x="543302" y="658377"/>
                </a:lnTo>
                <a:lnTo>
                  <a:pt x="587439" y="626026"/>
                </a:lnTo>
                <a:lnTo>
                  <a:pt x="626047" y="587413"/>
                </a:lnTo>
                <a:lnTo>
                  <a:pt x="658392" y="543274"/>
                </a:lnTo>
                <a:lnTo>
                  <a:pt x="683743" y="494341"/>
                </a:lnTo>
                <a:lnTo>
                  <a:pt x="701365" y="441349"/>
                </a:lnTo>
                <a:lnTo>
                  <a:pt x="710528" y="385030"/>
                </a:lnTo>
                <a:lnTo>
                  <a:pt x="711708" y="355853"/>
                </a:lnTo>
                <a:lnTo>
                  <a:pt x="710528" y="326659"/>
                </a:lnTo>
                <a:lnTo>
                  <a:pt x="701365" y="270317"/>
                </a:lnTo>
                <a:lnTo>
                  <a:pt x="683743" y="217312"/>
                </a:lnTo>
                <a:lnTo>
                  <a:pt x="658392" y="168377"/>
                </a:lnTo>
                <a:lnTo>
                  <a:pt x="626047" y="124242"/>
                </a:lnTo>
                <a:lnTo>
                  <a:pt x="587439" y="85639"/>
                </a:lnTo>
                <a:lnTo>
                  <a:pt x="543302" y="53299"/>
                </a:lnTo>
                <a:lnTo>
                  <a:pt x="494368" y="27955"/>
                </a:lnTo>
                <a:lnTo>
                  <a:pt x="441369" y="10338"/>
                </a:lnTo>
                <a:lnTo>
                  <a:pt x="385039" y="1179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356" y="3848100"/>
            <a:ext cx="711708" cy="713232"/>
          </a:xfrm>
          <a:custGeom>
            <a:avLst/>
            <a:gdLst/>
            <a:ahLst/>
            <a:cxnLst/>
            <a:rect l="l" t="t" r="r" b="b"/>
            <a:pathLst>
              <a:path w="711708" h="713231">
                <a:moveTo>
                  <a:pt x="355853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6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3" y="713232"/>
                </a:lnTo>
                <a:lnTo>
                  <a:pt x="385048" y="712049"/>
                </a:lnTo>
                <a:lnTo>
                  <a:pt x="441390" y="702869"/>
                </a:lnTo>
                <a:lnTo>
                  <a:pt x="494395" y="685210"/>
                </a:lnTo>
                <a:lnTo>
                  <a:pt x="543330" y="659808"/>
                </a:lnTo>
                <a:lnTo>
                  <a:pt x="587465" y="627395"/>
                </a:lnTo>
                <a:lnTo>
                  <a:pt x="626068" y="588707"/>
                </a:lnTo>
                <a:lnTo>
                  <a:pt x="658408" y="544476"/>
                </a:lnTo>
                <a:lnTo>
                  <a:pt x="683752" y="495436"/>
                </a:lnTo>
                <a:lnTo>
                  <a:pt x="701369" y="442322"/>
                </a:lnTo>
                <a:lnTo>
                  <a:pt x="710528" y="385867"/>
                </a:lnTo>
                <a:lnTo>
                  <a:pt x="711708" y="356616"/>
                </a:lnTo>
                <a:lnTo>
                  <a:pt x="710528" y="327364"/>
                </a:lnTo>
                <a:lnTo>
                  <a:pt x="701369" y="270909"/>
                </a:lnTo>
                <a:lnTo>
                  <a:pt x="683752" y="217795"/>
                </a:lnTo>
                <a:lnTo>
                  <a:pt x="658408" y="168755"/>
                </a:lnTo>
                <a:lnTo>
                  <a:pt x="626068" y="124524"/>
                </a:lnTo>
                <a:lnTo>
                  <a:pt x="587465" y="85836"/>
                </a:lnTo>
                <a:lnTo>
                  <a:pt x="543330" y="53423"/>
                </a:lnTo>
                <a:lnTo>
                  <a:pt x="494395" y="28021"/>
                </a:lnTo>
                <a:lnTo>
                  <a:pt x="441390" y="10362"/>
                </a:lnTo>
                <a:lnTo>
                  <a:pt x="385048" y="1182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3612" y="4651247"/>
            <a:ext cx="711707" cy="711707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3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48"/>
                </a:lnTo>
                <a:lnTo>
                  <a:pt x="10342" y="441390"/>
                </a:lnTo>
                <a:lnTo>
                  <a:pt x="27964" y="494395"/>
                </a:lnTo>
                <a:lnTo>
                  <a:pt x="53315" y="543330"/>
                </a:lnTo>
                <a:lnTo>
                  <a:pt x="85660" y="587465"/>
                </a:lnTo>
                <a:lnTo>
                  <a:pt x="124268" y="626068"/>
                </a:lnTo>
                <a:lnTo>
                  <a:pt x="168405" y="658408"/>
                </a:lnTo>
                <a:lnTo>
                  <a:pt x="217339" y="683752"/>
                </a:lnTo>
                <a:lnTo>
                  <a:pt x="270338" y="701369"/>
                </a:lnTo>
                <a:lnTo>
                  <a:pt x="326668" y="710528"/>
                </a:lnTo>
                <a:lnTo>
                  <a:pt x="355853" y="711707"/>
                </a:lnTo>
                <a:lnTo>
                  <a:pt x="385048" y="710528"/>
                </a:lnTo>
                <a:lnTo>
                  <a:pt x="441390" y="701369"/>
                </a:lnTo>
                <a:lnTo>
                  <a:pt x="494395" y="683752"/>
                </a:lnTo>
                <a:lnTo>
                  <a:pt x="543330" y="658408"/>
                </a:lnTo>
                <a:lnTo>
                  <a:pt x="587465" y="626068"/>
                </a:lnTo>
                <a:lnTo>
                  <a:pt x="626068" y="587465"/>
                </a:lnTo>
                <a:lnTo>
                  <a:pt x="658408" y="543330"/>
                </a:lnTo>
                <a:lnTo>
                  <a:pt x="683752" y="494395"/>
                </a:lnTo>
                <a:lnTo>
                  <a:pt x="701369" y="441390"/>
                </a:lnTo>
                <a:lnTo>
                  <a:pt x="710528" y="385048"/>
                </a:lnTo>
                <a:lnTo>
                  <a:pt x="711707" y="355853"/>
                </a:lnTo>
                <a:lnTo>
                  <a:pt x="710528" y="326659"/>
                </a:lnTo>
                <a:lnTo>
                  <a:pt x="701369" y="270317"/>
                </a:lnTo>
                <a:lnTo>
                  <a:pt x="683752" y="217312"/>
                </a:lnTo>
                <a:lnTo>
                  <a:pt x="658408" y="168377"/>
                </a:lnTo>
                <a:lnTo>
                  <a:pt x="626068" y="124242"/>
                </a:lnTo>
                <a:lnTo>
                  <a:pt x="587465" y="85639"/>
                </a:lnTo>
                <a:lnTo>
                  <a:pt x="543330" y="53299"/>
                </a:lnTo>
                <a:lnTo>
                  <a:pt x="494395" y="27955"/>
                </a:lnTo>
                <a:lnTo>
                  <a:pt x="441390" y="10338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8392" y="5504688"/>
            <a:ext cx="711707" cy="711708"/>
          </a:xfrm>
          <a:custGeom>
            <a:avLst/>
            <a:gdLst/>
            <a:ahLst/>
            <a:cxnLst/>
            <a:rect l="l" t="t" r="r" b="b"/>
            <a:pathLst>
              <a:path w="711707" h="711708">
                <a:moveTo>
                  <a:pt x="355853" y="0"/>
                </a:moveTo>
                <a:lnTo>
                  <a:pt x="298117" y="4657"/>
                </a:lnTo>
                <a:lnTo>
                  <a:pt x="243352" y="18141"/>
                </a:lnTo>
                <a:lnTo>
                  <a:pt x="192290" y="39719"/>
                </a:lnTo>
                <a:lnTo>
                  <a:pt x="145663" y="68659"/>
                </a:lnTo>
                <a:lnTo>
                  <a:pt x="104203" y="104227"/>
                </a:lnTo>
                <a:lnTo>
                  <a:pt x="68640" y="145691"/>
                </a:lnTo>
                <a:lnTo>
                  <a:pt x="39707" y="192318"/>
                </a:lnTo>
                <a:lnTo>
                  <a:pt x="18135" y="243376"/>
                </a:lnTo>
                <a:lnTo>
                  <a:pt x="4655" y="298132"/>
                </a:lnTo>
                <a:lnTo>
                  <a:pt x="0" y="355853"/>
                </a:lnTo>
                <a:lnTo>
                  <a:pt x="1179" y="385039"/>
                </a:lnTo>
                <a:lnTo>
                  <a:pt x="10338" y="441369"/>
                </a:lnTo>
                <a:lnTo>
                  <a:pt x="27955" y="494368"/>
                </a:lnTo>
                <a:lnTo>
                  <a:pt x="53299" y="543302"/>
                </a:lnTo>
                <a:lnTo>
                  <a:pt x="85639" y="587439"/>
                </a:lnTo>
                <a:lnTo>
                  <a:pt x="124242" y="626047"/>
                </a:lnTo>
                <a:lnTo>
                  <a:pt x="168377" y="658392"/>
                </a:lnTo>
                <a:lnTo>
                  <a:pt x="217312" y="683743"/>
                </a:lnTo>
                <a:lnTo>
                  <a:pt x="270317" y="701365"/>
                </a:lnTo>
                <a:lnTo>
                  <a:pt x="326659" y="710528"/>
                </a:lnTo>
                <a:lnTo>
                  <a:pt x="355853" y="711708"/>
                </a:lnTo>
                <a:lnTo>
                  <a:pt x="385048" y="710528"/>
                </a:lnTo>
                <a:lnTo>
                  <a:pt x="441390" y="701365"/>
                </a:lnTo>
                <a:lnTo>
                  <a:pt x="494395" y="683743"/>
                </a:lnTo>
                <a:lnTo>
                  <a:pt x="543330" y="658392"/>
                </a:lnTo>
                <a:lnTo>
                  <a:pt x="587465" y="626047"/>
                </a:lnTo>
                <a:lnTo>
                  <a:pt x="626068" y="587439"/>
                </a:lnTo>
                <a:lnTo>
                  <a:pt x="658408" y="543302"/>
                </a:lnTo>
                <a:lnTo>
                  <a:pt x="683752" y="494368"/>
                </a:lnTo>
                <a:lnTo>
                  <a:pt x="701369" y="441369"/>
                </a:lnTo>
                <a:lnTo>
                  <a:pt x="710528" y="385039"/>
                </a:lnTo>
                <a:lnTo>
                  <a:pt x="711707" y="355853"/>
                </a:lnTo>
                <a:lnTo>
                  <a:pt x="710528" y="326668"/>
                </a:lnTo>
                <a:lnTo>
                  <a:pt x="701369" y="270338"/>
                </a:lnTo>
                <a:lnTo>
                  <a:pt x="683752" y="217339"/>
                </a:lnTo>
                <a:lnTo>
                  <a:pt x="658408" y="168405"/>
                </a:lnTo>
                <a:lnTo>
                  <a:pt x="626068" y="124268"/>
                </a:lnTo>
                <a:lnTo>
                  <a:pt x="587465" y="85660"/>
                </a:lnTo>
                <a:lnTo>
                  <a:pt x="543330" y="53315"/>
                </a:lnTo>
                <a:lnTo>
                  <a:pt x="494395" y="27964"/>
                </a:lnTo>
                <a:lnTo>
                  <a:pt x="441390" y="10342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5576" y="1434683"/>
            <a:ext cx="7776864" cy="458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Ут</a:t>
            </a:r>
            <a:r>
              <a:rPr sz="2000" spc="-1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ержде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-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28"/>
              </a:spcBef>
            </a:pPr>
            <a:endParaRPr sz="1100" dirty="0"/>
          </a:p>
          <a:p>
            <a:pPr marL="174625" marR="2912110">
              <a:lnSpc>
                <a:spcPct val="100499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в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ущем</a:t>
            </a:r>
            <a:r>
              <a:rPr sz="2000" spc="-2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ду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;</a:t>
            </a:r>
            <a:r>
              <a:rPr sz="1400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м</a:t>
            </a:r>
            <a:r>
              <a:rPr sz="1400" spc="3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стная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адми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рация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ф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нанс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вые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 dirty="0"/>
          </a:p>
          <a:p>
            <a:pPr marL="31750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Фо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р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мир</a:t>
            </a:r>
            <a:r>
              <a:rPr sz="2000" spc="1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тче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об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сп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2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1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дыд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у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ще</a:t>
            </a:r>
            <a:r>
              <a:rPr sz="2000" spc="-50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й</a:t>
            </a:r>
            <a:r>
              <a:rPr sz="14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45"/>
              </a:spcBef>
            </a:pPr>
            <a:endParaRPr sz="1400" dirty="0"/>
          </a:p>
          <a:p>
            <a:pPr marL="46228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Ут</a:t>
            </a:r>
            <a:r>
              <a:rPr sz="2000" spc="-1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ержде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тче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об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п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дыд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у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ще</a:t>
            </a:r>
            <a:r>
              <a:rPr sz="2000" spc="-50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25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17"/>
              </a:spcBef>
            </a:pPr>
            <a:endParaRPr sz="1200" dirty="0"/>
          </a:p>
          <a:p>
            <a:pPr marL="60833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С</a:t>
            </a:r>
            <a:r>
              <a:rPr sz="2000" spc="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с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1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608330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36"/>
              </a:spcBef>
            </a:pPr>
            <a:endParaRPr lang="ru-RU" sz="1200" dirty="0" smtClean="0"/>
          </a:p>
          <a:p>
            <a:pPr>
              <a:lnSpc>
                <a:spcPts val="1200"/>
              </a:lnSpc>
              <a:spcBef>
                <a:spcPts val="36"/>
              </a:spcBef>
            </a:pPr>
            <a:endParaRPr sz="1200" dirty="0"/>
          </a:p>
          <a:p>
            <a:pPr marL="777875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Рассм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рение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777875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031" y="1771269"/>
            <a:ext cx="282139" cy="2255519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593" y="3961384"/>
            <a:ext cx="904303" cy="2027148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solidFill>
            <a:srgbClr val="C3C3C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1"/>
          <p:cNvSpPr txBox="1">
            <a:spLocks/>
          </p:cNvSpPr>
          <p:nvPr/>
        </p:nvSpPr>
        <p:spPr>
          <a:xfrm>
            <a:off x="4860032" y="1772816"/>
            <a:ext cx="381642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решения о бюджете на очередной финансовый год и плановый период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6" name="object 11"/>
          <p:cNvSpPr txBox="1">
            <a:spLocks/>
          </p:cNvSpPr>
          <p:nvPr/>
        </p:nvSpPr>
        <p:spPr>
          <a:xfrm>
            <a:off x="5076056" y="2564904"/>
            <a:ext cx="4032448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получение доходов бюджета и распределение бюджетных средств в соответствии с решением о бюджете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7" name="object 11"/>
          <p:cNvSpPr txBox="1">
            <a:spLocks/>
          </p:cNvSpPr>
          <p:nvPr/>
        </p:nvSpPr>
        <p:spPr>
          <a:xfrm>
            <a:off x="5508104" y="4221088"/>
            <a:ext cx="3600400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решения об исполнении бюджета за отчетный финансовый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8" name="object 11"/>
          <p:cNvSpPr txBox="1">
            <a:spLocks/>
          </p:cNvSpPr>
          <p:nvPr/>
        </p:nvSpPr>
        <p:spPr>
          <a:xfrm>
            <a:off x="5724128" y="5013176"/>
            <a:ext cx="345638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подготовка экономического обоснования</a:t>
            </a:r>
            <a:r>
              <a:rPr kumimoji="0" lang="ru-RU" sz="1400" b="1" i="0" u="none" strike="noStrike" kern="1200" cap="none" spc="0" normalizeH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 доходов и расходов бюджета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Бюджетный процесс – ежегодное формирование и исполнение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4478" y="3212973"/>
            <a:ext cx="126" cy="142112"/>
          </a:xfrm>
          <a:custGeom>
            <a:avLst/>
            <a:gdLst/>
            <a:ahLst/>
            <a:cxnLst/>
            <a:rect l="l" t="t" r="r" b="b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9929" y="2303272"/>
            <a:ext cx="5080" cy="579119"/>
          </a:xfrm>
          <a:custGeom>
            <a:avLst/>
            <a:gdLst/>
            <a:ahLst/>
            <a:cxnLst/>
            <a:rect l="l" t="t" r="r" b="b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4527" y="2216530"/>
            <a:ext cx="2840482" cy="579120"/>
          </a:xfrm>
          <a:custGeom>
            <a:avLst/>
            <a:gdLst/>
            <a:ahLst/>
            <a:cxnLst/>
            <a:rect l="l" t="t" r="r" b="b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5009" y="3302761"/>
            <a:ext cx="0" cy="73533"/>
          </a:xfrm>
          <a:custGeom>
            <a:avLst/>
            <a:gdLst/>
            <a:ahLst/>
            <a:cxnLst/>
            <a:rect l="l" t="t" r="r" b="b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32217" y="3284982"/>
            <a:ext cx="0" cy="260857"/>
          </a:xfrm>
          <a:custGeom>
            <a:avLst/>
            <a:gdLst/>
            <a:ahLst/>
            <a:cxnLst/>
            <a:rect l="l" t="t" r="r" b="b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1639" y="3039491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4888" y="1680972"/>
            <a:ext cx="2496312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1276" y="1717548"/>
            <a:ext cx="2337816" cy="630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2611" y="1723644"/>
            <a:ext cx="2295143" cy="588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39744" y="1811020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б</a:t>
            </a:r>
            <a:r>
              <a:rPr sz="2000" b="1" spc="-45" smtClean="0">
                <a:solidFill>
                  <a:srgbClr val="FFFFFF"/>
                </a:solidFill>
                <a:cs typeface="Calibri"/>
              </a:rPr>
              <a:t>ю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0" smtClean="0">
                <a:solidFill>
                  <a:srgbClr val="FFFFFF"/>
                </a:solidFill>
                <a:cs typeface="Calibri"/>
              </a:rPr>
              <a:t>ж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ета</a:t>
            </a:r>
            <a:endParaRPr sz="200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86755" y="1717548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08091" y="1723644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22491" y="2552700"/>
            <a:ext cx="2802636" cy="1025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41007" y="2569464"/>
            <a:ext cx="2218944" cy="630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62343" y="2575560"/>
            <a:ext cx="2176272" cy="588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31000" y="2664459"/>
            <a:ext cx="178879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Безво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з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ме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з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дные</a:t>
            </a:r>
            <a:endParaRPr sz="2000"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20840" y="2874264"/>
            <a:ext cx="1805940" cy="630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42176" y="2880360"/>
            <a:ext cx="1763268" cy="5882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10831" y="2969259"/>
            <a:ext cx="143002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поступления</a:t>
            </a:r>
            <a:endParaRPr sz="2000"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24443" y="2874264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45780" y="2880360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17164" y="2682239"/>
            <a:ext cx="2939795" cy="7437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61359" y="2721864"/>
            <a:ext cx="2791967" cy="6309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82696" y="2727960"/>
            <a:ext cx="2749296" cy="5882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50716" y="2816859"/>
            <a:ext cx="241554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Нен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ло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г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r>
              <a:rPr sz="2000" b="1" spc="5" smtClean="0">
                <a:solidFill>
                  <a:srgbClr val="FFFFFF"/>
                </a:solidFill>
                <a:cs typeface="Calibri"/>
              </a:rPr>
              <a:t>ы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endParaRPr sz="2000"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50991" y="2721864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72328" y="2727960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5843" y="2688335"/>
            <a:ext cx="2807208" cy="7376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6051" y="2721864"/>
            <a:ext cx="2525268" cy="6309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7387" y="2727960"/>
            <a:ext cx="2482596" cy="5882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04824" y="2816859"/>
            <a:ext cx="214884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Н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ло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г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r>
              <a:rPr sz="2000" b="1" spc="5" smtClean="0">
                <a:solidFill>
                  <a:srgbClr val="FFFFFF"/>
                </a:solidFill>
                <a:cs typeface="Calibri"/>
              </a:rPr>
              <a:t>ы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endParaRPr sz="2000"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38983" y="2721864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60320" y="2727960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1084" y="3328415"/>
            <a:ext cx="2761488" cy="35295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79526" y="3582416"/>
            <a:ext cx="2181860" cy="1242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600" b="1" spc="-10" smtClean="0">
                <a:cs typeface="Calibri"/>
              </a:rPr>
              <a:t>Поступления от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уплаты нал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гов,</a:t>
            </a:r>
            <a:r>
              <a:rPr sz="1600" b="1" spc="-1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уста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овле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ных Налоговы</a:t>
            </a:r>
            <a:r>
              <a:rPr sz="1600" b="1" spc="-15" smtClean="0">
                <a:cs typeface="Calibri"/>
              </a:rPr>
              <a:t>м </a:t>
            </a:r>
            <a:r>
              <a:rPr sz="1600" b="1" spc="-10" smtClean="0">
                <a:cs typeface="Calibri"/>
              </a:rPr>
              <a:t>к</a:t>
            </a:r>
            <a:r>
              <a:rPr sz="1600" b="1" spc="-5" smtClean="0">
                <a:cs typeface="Calibri"/>
              </a:rPr>
              <a:t>о</a:t>
            </a:r>
            <a:r>
              <a:rPr sz="1600" b="1" spc="-15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ек</a:t>
            </a:r>
            <a:r>
              <a:rPr sz="1600" b="1" spc="-5" smtClean="0">
                <a:cs typeface="Calibri"/>
              </a:rPr>
              <a:t>с</a:t>
            </a:r>
            <a:r>
              <a:rPr sz="1600" b="1" spc="-10" smtClean="0">
                <a:cs typeface="Calibri"/>
              </a:rPr>
              <a:t>ом Р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ссийской</a:t>
            </a:r>
            <a:r>
              <a:rPr sz="1600" b="1" spc="-5" smtClean="0">
                <a:cs typeface="Calibri"/>
              </a:rPr>
              <a:t> </a:t>
            </a:r>
            <a:r>
              <a:rPr sz="1600" b="1" spc="-20" smtClean="0">
                <a:cs typeface="Calibri"/>
              </a:rPr>
              <a:t>Ф</a:t>
            </a:r>
            <a:r>
              <a:rPr sz="1600" b="1" spc="-10" smtClean="0">
                <a:cs typeface="Calibri"/>
              </a:rPr>
              <a:t>еде</a:t>
            </a:r>
            <a:r>
              <a:rPr sz="1600" b="1" spc="-20" smtClean="0">
                <a:cs typeface="Calibri"/>
              </a:rPr>
              <a:t>р</a:t>
            </a:r>
            <a:r>
              <a:rPr sz="1600" b="1" spc="-10" smtClean="0">
                <a:cs typeface="Calibri"/>
              </a:rPr>
              <a:t>аци</a:t>
            </a:r>
            <a:r>
              <a:rPr sz="1600" b="1" spc="0" smtClean="0">
                <a:cs typeface="Calibri"/>
              </a:rPr>
              <a:t>и</a:t>
            </a:r>
            <a:r>
              <a:rPr sz="1600" spc="-5" smtClean="0">
                <a:cs typeface="Calibri"/>
              </a:rPr>
              <a:t>, </a:t>
            </a:r>
            <a:r>
              <a:rPr sz="1600" spc="-10" smtClean="0">
                <a:cs typeface="Calibri"/>
              </a:rPr>
              <a:t>например:</a:t>
            </a:r>
            <a:endParaRPr sz="1600"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2658" y="5030978"/>
            <a:ext cx="1692275" cy="1394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налог</a:t>
            </a:r>
            <a:r>
              <a:rPr sz="1500" spc="-3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</a:t>
            </a:r>
            <a:r>
              <a:rPr sz="1500" spc="-1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при</a:t>
            </a:r>
            <a:r>
              <a:rPr sz="1500" spc="5" smtClean="0">
                <a:cs typeface="Calibri"/>
              </a:rPr>
              <a:t>б</a:t>
            </a:r>
            <a:r>
              <a:rPr sz="1500" spc="-5" smtClean="0">
                <a:cs typeface="Calibri"/>
              </a:rPr>
              <a:t>ы</a:t>
            </a:r>
            <a:r>
              <a:rPr sz="1500" spc="0" smtClean="0">
                <a:cs typeface="Calibri"/>
              </a:rPr>
              <a:t>ль</a:t>
            </a:r>
            <a:endParaRPr sz="1500">
              <a:cs typeface="Calibri"/>
            </a:endParaRPr>
          </a:p>
          <a:p>
            <a:pPr marR="140335" algn="ctr">
              <a:lnSpc>
                <a:spcPct val="100000"/>
              </a:lnSpc>
            </a:pPr>
            <a:r>
              <a:rPr sz="1500" smtClean="0">
                <a:cs typeface="Calibri"/>
              </a:rPr>
              <a:t>организаций</a:t>
            </a:r>
            <a:r>
              <a:rPr sz="1500" spc="-5" smtClean="0">
                <a:cs typeface="Calibri"/>
              </a:rPr>
              <a:t>;</a:t>
            </a:r>
            <a:endParaRPr sz="15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акциз</a:t>
            </a:r>
            <a:r>
              <a:rPr sz="1500" spc="-5" smtClean="0">
                <a:cs typeface="Calibri"/>
              </a:rPr>
              <a:t>ы;</a:t>
            </a:r>
            <a:endParaRPr sz="1500">
              <a:cs typeface="Calibri"/>
            </a:endParaRPr>
          </a:p>
          <a:p>
            <a:pPr marL="227329" marR="107950" indent="-215265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налог</a:t>
            </a:r>
            <a:r>
              <a:rPr sz="1500" spc="-3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</a:t>
            </a:r>
            <a:r>
              <a:rPr sz="1500" spc="-1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доходы физическ</a:t>
            </a:r>
            <a:r>
              <a:rPr sz="1500" spc="5" smtClean="0">
                <a:cs typeface="Calibri"/>
              </a:rPr>
              <a:t>и</a:t>
            </a:r>
            <a:r>
              <a:rPr sz="1500" spc="0" smtClean="0">
                <a:cs typeface="Calibri"/>
              </a:rPr>
              <a:t>х</a:t>
            </a:r>
            <a:r>
              <a:rPr sz="1500" spc="-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л</a:t>
            </a:r>
            <a:r>
              <a:rPr sz="1500" spc="5" smtClean="0">
                <a:cs typeface="Calibri"/>
              </a:rPr>
              <a:t>и</a:t>
            </a:r>
            <a:r>
              <a:rPr sz="1500" spc="0" smtClean="0">
                <a:cs typeface="Calibri"/>
              </a:rPr>
              <a:t>ц</a:t>
            </a:r>
            <a:r>
              <a:rPr sz="1500" spc="-5" smtClean="0">
                <a:cs typeface="Calibri"/>
              </a:rPr>
              <a:t>;</a:t>
            </a:r>
            <a:endParaRPr sz="15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д</a:t>
            </a:r>
            <a:r>
              <a:rPr sz="1500" spc="5" smtClean="0">
                <a:cs typeface="Calibri"/>
              </a:rPr>
              <a:t>р</a:t>
            </a:r>
            <a:r>
              <a:rPr sz="1500" spc="0" smtClean="0">
                <a:cs typeface="Calibri"/>
              </a:rPr>
              <a:t>угие</a:t>
            </a:r>
            <a:r>
              <a:rPr sz="1500" spc="-3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налоги.</a:t>
            </a:r>
            <a:endParaRPr sz="1500"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60591" y="3332988"/>
            <a:ext cx="2731008" cy="35250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451219" y="4140834"/>
            <a:ext cx="2349500" cy="1730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1600" b="1" spc="-10" smtClean="0">
                <a:cs typeface="Calibri"/>
              </a:rPr>
              <a:t>П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ступле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ия</a:t>
            </a:r>
            <a:r>
              <a:rPr sz="1600" b="1" spc="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от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д</a:t>
            </a:r>
            <a:r>
              <a:rPr sz="1600" b="1" spc="-20" smtClean="0">
                <a:cs typeface="Calibri"/>
              </a:rPr>
              <a:t>р</a:t>
            </a:r>
            <a:r>
              <a:rPr sz="1600" b="1" spc="-10" smtClean="0">
                <a:cs typeface="Calibri"/>
              </a:rPr>
              <a:t>угих бюджетов бюджетн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й системы </a:t>
            </a:r>
            <a:r>
              <a:rPr sz="1600" b="1" spc="-15" smtClean="0">
                <a:cs typeface="Calibri"/>
              </a:rPr>
              <a:t>(межбю</a:t>
            </a:r>
            <a:r>
              <a:rPr sz="1600" b="1" spc="-20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жет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ые трансферты), ор</a:t>
            </a:r>
            <a:r>
              <a:rPr sz="1600" b="1" spc="-20" smtClean="0">
                <a:cs typeface="Calibri"/>
              </a:rPr>
              <a:t>г</a:t>
            </a:r>
            <a:r>
              <a:rPr sz="1600" b="1" spc="-10" smtClean="0">
                <a:cs typeface="Calibri"/>
              </a:rPr>
              <a:t>а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изаций, граж</a:t>
            </a:r>
            <a:r>
              <a:rPr sz="1600" b="1" spc="-20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ан</a:t>
            </a:r>
            <a:r>
              <a:rPr sz="1600" b="1" spc="-5" smtClean="0">
                <a:cs typeface="Calibri"/>
              </a:rPr>
              <a:t> </a:t>
            </a:r>
            <a:r>
              <a:rPr sz="1600" b="1" spc="-15" smtClean="0">
                <a:cs typeface="Calibri"/>
              </a:rPr>
              <a:t>(</a:t>
            </a:r>
            <a:r>
              <a:rPr sz="1600" b="1" spc="-10" smtClean="0">
                <a:cs typeface="Calibri"/>
              </a:rPr>
              <a:t>кроме</a:t>
            </a:r>
            <a:r>
              <a:rPr sz="1600" b="1" spc="10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нал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говых</a:t>
            </a:r>
            <a:r>
              <a:rPr sz="1600" b="1" spc="-1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и не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говых</a:t>
            </a:r>
            <a:r>
              <a:rPr sz="1600" b="1" spc="-15" smtClean="0">
                <a:cs typeface="Calibri"/>
              </a:rPr>
              <a:t> д</a:t>
            </a:r>
            <a:r>
              <a:rPr sz="1600" b="1" spc="-10" smtClean="0">
                <a:cs typeface="Calibri"/>
              </a:rPr>
              <a:t>охо</a:t>
            </a:r>
            <a:r>
              <a:rPr sz="1600" b="1" spc="-15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ов).</a:t>
            </a:r>
            <a:endParaRPr sz="1600"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19929" y="2303272"/>
            <a:ext cx="3104006" cy="405638"/>
          </a:xfrm>
          <a:custGeom>
            <a:avLst/>
            <a:gdLst/>
            <a:ahLst/>
            <a:cxnLst/>
            <a:rect l="l" t="t" r="r" b="b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975" marR="12700">
              <a:lnSpc>
                <a:spcPct val="100000"/>
              </a:lnSpc>
            </a:pPr>
            <a:r>
              <a:rPr sz="2200" b="1" spc="-30" smtClean="0">
                <a:solidFill>
                  <a:srgbClr val="0000FF"/>
                </a:solidFill>
                <a:latin typeface="+mn-lt"/>
                <a:cs typeface="Calibri"/>
              </a:rPr>
              <a:t>Д</a:t>
            </a:r>
            <a:r>
              <a:rPr sz="2200" b="1" spc="-60" smtClean="0">
                <a:solidFill>
                  <a:srgbClr val="0000FF"/>
                </a:solidFill>
                <a:latin typeface="+mn-lt"/>
                <a:cs typeface="Calibri"/>
              </a:rPr>
              <a:t>о</a:t>
            </a:r>
            <a:r>
              <a:rPr sz="2200" b="1" spc="-50" smtClean="0">
                <a:solidFill>
                  <a:srgbClr val="0000FF"/>
                </a:solidFill>
                <a:latin typeface="+mn-lt"/>
                <a:cs typeface="Calibri"/>
              </a:rPr>
              <a:t>х</a:t>
            </a:r>
            <a:r>
              <a:rPr sz="2200" b="1" spc="-85" smtClean="0">
                <a:solidFill>
                  <a:srgbClr val="0000FF"/>
                </a:solidFill>
                <a:latin typeface="+mn-lt"/>
                <a:cs typeface="Calibri"/>
              </a:rPr>
              <a:t>о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ды</a:t>
            </a:r>
            <a:r>
              <a:rPr sz="2200" b="1" spc="15" smtClean="0">
                <a:solidFill>
                  <a:srgbClr val="0000FF"/>
                </a:solidFill>
                <a:latin typeface="+mn-lt"/>
                <a:cs typeface="Calibri"/>
              </a:rPr>
              <a:t> 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б</a:t>
            </a:r>
            <a:r>
              <a:rPr sz="2200" b="1" spc="-85" smtClean="0">
                <a:solidFill>
                  <a:srgbClr val="0000FF"/>
                </a:solidFill>
                <a:latin typeface="+mn-lt"/>
                <a:cs typeface="Calibri"/>
              </a:rPr>
              <a:t>ю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д</a:t>
            </a:r>
            <a:r>
              <a:rPr sz="2200" b="1" spc="-50" smtClean="0">
                <a:solidFill>
                  <a:srgbClr val="0000FF"/>
                </a:solidFill>
                <a:latin typeface="+mn-lt"/>
                <a:cs typeface="Calibri"/>
              </a:rPr>
              <a:t>ж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ета</a:t>
            </a:r>
            <a:r>
              <a:rPr sz="2200" b="1" spc="45" smtClean="0">
                <a:solidFill>
                  <a:srgbClr val="0000FF"/>
                </a:solidFill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–</a:t>
            </a:r>
            <a:r>
              <a:rPr sz="2200" spc="5" smtClean="0">
                <a:latin typeface="+mn-lt"/>
                <a:cs typeface="Calibri"/>
              </a:rPr>
              <a:t> </a:t>
            </a:r>
            <a:r>
              <a:rPr sz="2200" spc="-25" smtClean="0">
                <a:latin typeface="+mn-lt"/>
                <a:cs typeface="Calibri"/>
              </a:rPr>
              <a:t>э</a:t>
            </a:r>
            <a:r>
              <a:rPr sz="2200" spc="-35" smtClean="0">
                <a:latin typeface="+mn-lt"/>
                <a:cs typeface="Calibri"/>
              </a:rPr>
              <a:t>т</a:t>
            </a:r>
            <a:r>
              <a:rPr sz="2200" spc="-15" smtClean="0">
                <a:latin typeface="+mn-lt"/>
                <a:cs typeface="Calibri"/>
              </a:rPr>
              <a:t>о </a:t>
            </a:r>
            <a:r>
              <a:rPr sz="2200" spc="-30" smtClean="0">
                <a:latin typeface="+mn-lt"/>
                <a:cs typeface="Calibri"/>
              </a:rPr>
              <a:t>б</a:t>
            </a:r>
            <a:r>
              <a:rPr sz="2200" spc="-15" smtClean="0">
                <a:latin typeface="+mn-lt"/>
                <a:cs typeface="Calibri"/>
              </a:rPr>
              <a:t>езвозме</a:t>
            </a:r>
            <a:r>
              <a:rPr sz="2200" spc="-40" smtClean="0">
                <a:latin typeface="+mn-lt"/>
                <a:cs typeface="Calibri"/>
              </a:rPr>
              <a:t>з</a:t>
            </a:r>
            <a:r>
              <a:rPr sz="2200" spc="-15" smtClean="0">
                <a:latin typeface="+mn-lt"/>
                <a:cs typeface="Calibri"/>
              </a:rPr>
              <a:t>дные</a:t>
            </a:r>
            <a:r>
              <a:rPr sz="2200" spc="40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и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30" smtClean="0">
                <a:latin typeface="+mn-lt"/>
                <a:cs typeface="Calibri"/>
              </a:rPr>
              <a:t>б</a:t>
            </a:r>
            <a:r>
              <a:rPr sz="2200" spc="-15" smtClean="0">
                <a:latin typeface="+mn-lt"/>
                <a:cs typeface="Calibri"/>
              </a:rPr>
              <a:t>езвозвратные</a:t>
            </a:r>
            <a:r>
              <a:rPr sz="2200" spc="10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поступ</a:t>
            </a:r>
            <a:r>
              <a:rPr sz="2200" spc="-25" smtClean="0">
                <a:latin typeface="+mn-lt"/>
                <a:cs typeface="Calibri"/>
              </a:rPr>
              <a:t>л</a:t>
            </a:r>
            <a:r>
              <a:rPr sz="2200" spc="-15" smtClean="0">
                <a:latin typeface="+mn-lt"/>
                <a:cs typeface="Calibri"/>
              </a:rPr>
              <a:t>ения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45" smtClean="0">
                <a:latin typeface="+mn-lt"/>
                <a:cs typeface="Calibri"/>
              </a:rPr>
              <a:t>д</a:t>
            </a:r>
            <a:r>
              <a:rPr sz="2200" spc="-15" smtClean="0">
                <a:latin typeface="+mn-lt"/>
                <a:cs typeface="Calibri"/>
              </a:rPr>
              <a:t>ен</a:t>
            </a:r>
            <a:r>
              <a:rPr sz="2200" spc="-55" smtClean="0">
                <a:latin typeface="+mn-lt"/>
                <a:cs typeface="Calibri"/>
              </a:rPr>
              <a:t>е</a:t>
            </a:r>
            <a:r>
              <a:rPr sz="2200" spc="-15" smtClean="0">
                <a:latin typeface="+mn-lt"/>
                <a:cs typeface="Calibri"/>
              </a:rPr>
              <a:t>жных</a:t>
            </a:r>
            <a:r>
              <a:rPr sz="2200" spc="25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ср</a:t>
            </a:r>
            <a:r>
              <a:rPr sz="2200" spc="-50" smtClean="0">
                <a:latin typeface="+mn-lt"/>
                <a:cs typeface="Calibri"/>
              </a:rPr>
              <a:t>е</a:t>
            </a:r>
            <a:r>
              <a:rPr sz="2200" spc="-45" smtClean="0">
                <a:latin typeface="+mn-lt"/>
                <a:cs typeface="Calibri"/>
              </a:rPr>
              <a:t>д</a:t>
            </a:r>
            <a:r>
              <a:rPr sz="2200" spc="-10" smtClean="0">
                <a:latin typeface="+mn-lt"/>
                <a:cs typeface="Calibri"/>
              </a:rPr>
              <a:t>ств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в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25" smtClean="0">
                <a:latin typeface="+mn-lt"/>
                <a:cs typeface="Calibri"/>
              </a:rPr>
              <a:t>б</a:t>
            </a:r>
            <a:r>
              <a:rPr sz="2200" spc="-85" smtClean="0">
                <a:latin typeface="+mn-lt"/>
                <a:cs typeface="Calibri"/>
              </a:rPr>
              <a:t>ю</a:t>
            </a:r>
            <a:r>
              <a:rPr sz="2200" spc="-15" smtClean="0">
                <a:latin typeface="+mn-lt"/>
                <a:cs typeface="Calibri"/>
              </a:rPr>
              <a:t>д</a:t>
            </a:r>
            <a:r>
              <a:rPr sz="2200" spc="-50" smtClean="0">
                <a:latin typeface="+mn-lt"/>
                <a:cs typeface="Calibri"/>
              </a:rPr>
              <a:t>ж</a:t>
            </a:r>
            <a:r>
              <a:rPr sz="2200" spc="-30" smtClean="0">
                <a:latin typeface="+mn-lt"/>
                <a:cs typeface="Calibri"/>
              </a:rPr>
              <a:t>е</a:t>
            </a:r>
            <a:r>
              <a:rPr sz="2200" spc="-105" smtClean="0">
                <a:latin typeface="+mn-lt"/>
                <a:cs typeface="Calibri"/>
              </a:rPr>
              <a:t>т</a:t>
            </a:r>
            <a:r>
              <a:rPr sz="2200" spc="-10" smtClean="0">
                <a:latin typeface="+mn-lt"/>
                <a:cs typeface="Calibri"/>
              </a:rPr>
              <a:t>.</a:t>
            </a:r>
            <a:endParaRPr sz="2200">
              <a:latin typeface="+mn-lt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86683" y="3328415"/>
            <a:ext cx="2985516" cy="352958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398011" y="3505961"/>
            <a:ext cx="2552065" cy="2995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 marR="12700" indent="1270" algn="ctr">
              <a:lnSpc>
                <a:spcPct val="100000"/>
              </a:lnSpc>
            </a:pPr>
            <a:r>
              <a:rPr sz="1600" b="1" spc="-10" dirty="0" err="1" smtClean="0">
                <a:cs typeface="Calibri"/>
              </a:rPr>
              <a:t>П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ступле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ия</a:t>
            </a:r>
            <a:r>
              <a:rPr sz="1600" b="1" spc="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от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уплаты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5" dirty="0" err="1" smtClean="0">
                <a:cs typeface="Calibri"/>
              </a:rPr>
              <a:t>др</a:t>
            </a:r>
            <a:r>
              <a:rPr sz="1600" b="1" spc="-10" dirty="0" err="1" smtClean="0">
                <a:cs typeface="Calibri"/>
              </a:rPr>
              <a:t>угих</a:t>
            </a:r>
            <a:r>
              <a:rPr sz="1600" b="1" spc="2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пошлин</a:t>
            </a:r>
            <a:r>
              <a:rPr sz="1600" b="1" spc="-10" dirty="0" smtClean="0">
                <a:cs typeface="Calibri"/>
              </a:rPr>
              <a:t> и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сбо</a:t>
            </a:r>
            <a:r>
              <a:rPr sz="1600" b="1" spc="-15" dirty="0" err="1" smtClean="0">
                <a:cs typeface="Calibri"/>
              </a:rPr>
              <a:t>р</a:t>
            </a:r>
            <a:r>
              <a:rPr sz="1600" b="1" spc="-10" dirty="0" err="1" smtClean="0">
                <a:cs typeface="Calibri"/>
              </a:rPr>
              <a:t>ов</a:t>
            </a:r>
            <a:r>
              <a:rPr sz="1600" b="1" spc="-10" dirty="0" smtClean="0">
                <a:cs typeface="Calibri"/>
              </a:rPr>
              <a:t>, </a:t>
            </a:r>
            <a:r>
              <a:rPr sz="1600" b="1" spc="-10" dirty="0" err="1" smtClean="0">
                <a:cs typeface="Calibri"/>
              </a:rPr>
              <a:t>уста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овле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ных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зак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но</a:t>
            </a:r>
            <a:r>
              <a:rPr sz="1600" b="1" spc="-15" dirty="0" err="1" smtClean="0">
                <a:cs typeface="Calibri"/>
              </a:rPr>
              <a:t>д</a:t>
            </a:r>
            <a:r>
              <a:rPr sz="1600" b="1" spc="-10" dirty="0" err="1" smtClean="0">
                <a:cs typeface="Calibri"/>
              </a:rPr>
              <a:t>атель</a:t>
            </a:r>
            <a:r>
              <a:rPr sz="1600" b="1" spc="-5" dirty="0" err="1" smtClean="0">
                <a:cs typeface="Calibri"/>
              </a:rPr>
              <a:t>с</a:t>
            </a:r>
            <a:r>
              <a:rPr sz="1600" b="1" spc="-10" dirty="0" err="1" smtClean="0">
                <a:cs typeface="Calibri"/>
              </a:rPr>
              <a:t>тв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м</a:t>
            </a:r>
            <a:r>
              <a:rPr sz="1600" b="1" spc="-10" dirty="0" smtClean="0">
                <a:cs typeface="Calibri"/>
              </a:rPr>
              <a:t>,</a:t>
            </a:r>
            <a:r>
              <a:rPr sz="1600" b="1" spc="-20" dirty="0" smtClean="0">
                <a:cs typeface="Calibri"/>
              </a:rPr>
              <a:t> </a:t>
            </a:r>
            <a:r>
              <a:rPr sz="1600" b="1" spc="-10" dirty="0" smtClean="0">
                <a:cs typeface="Calibri"/>
              </a:rPr>
              <a:t>а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т</a:t>
            </a:r>
            <a:r>
              <a:rPr sz="1600" b="1" spc="-5" dirty="0" err="1" smtClean="0">
                <a:cs typeface="Calibri"/>
              </a:rPr>
              <a:t>а</a:t>
            </a:r>
            <a:r>
              <a:rPr sz="1600" b="1" spc="-10" dirty="0" err="1" smtClean="0">
                <a:cs typeface="Calibri"/>
              </a:rPr>
              <a:t>кже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штраф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в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</a:t>
            </a:r>
            <a:r>
              <a:rPr sz="1600" b="1" spc="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нарушение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зак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но</a:t>
            </a:r>
            <a:r>
              <a:rPr sz="1600" b="1" spc="-15" dirty="0" err="1" smtClean="0">
                <a:cs typeface="Calibri"/>
              </a:rPr>
              <a:t>д</a:t>
            </a:r>
            <a:r>
              <a:rPr sz="1600" b="1" spc="-10" dirty="0" err="1" smtClean="0">
                <a:cs typeface="Calibri"/>
              </a:rPr>
              <a:t>атель</a:t>
            </a:r>
            <a:r>
              <a:rPr sz="1600" b="1" spc="-5" dirty="0" err="1" smtClean="0">
                <a:cs typeface="Calibri"/>
              </a:rPr>
              <a:t>с</a:t>
            </a:r>
            <a:r>
              <a:rPr sz="1600" b="1" spc="-10" dirty="0" err="1" smtClean="0">
                <a:cs typeface="Calibri"/>
              </a:rPr>
              <a:t>тв</a:t>
            </a:r>
            <a:r>
              <a:rPr sz="1600" b="1" spc="5" dirty="0" err="1" smtClean="0">
                <a:cs typeface="Calibri"/>
              </a:rPr>
              <a:t>а</a:t>
            </a:r>
            <a:r>
              <a:rPr sz="1600" spc="-5" dirty="0" smtClean="0">
                <a:cs typeface="Calibri"/>
              </a:rPr>
              <a:t>, </a:t>
            </a:r>
            <a:r>
              <a:rPr sz="1600" spc="-10" dirty="0" err="1" smtClean="0">
                <a:cs typeface="Calibri"/>
              </a:rPr>
              <a:t>на</a:t>
            </a:r>
            <a:r>
              <a:rPr sz="1600" spc="-15" dirty="0" err="1" smtClean="0">
                <a:cs typeface="Calibri"/>
              </a:rPr>
              <a:t>п</a:t>
            </a:r>
            <a:r>
              <a:rPr sz="1600" spc="-10" dirty="0" err="1" smtClean="0">
                <a:cs typeface="Calibri"/>
              </a:rPr>
              <a:t>ример</a:t>
            </a:r>
            <a:r>
              <a:rPr sz="1600" spc="-10" dirty="0" smtClean="0">
                <a:cs typeface="Calibri"/>
              </a:rPr>
              <a:t>:</a:t>
            </a:r>
            <a:endParaRPr sz="1600" dirty="0">
              <a:cs typeface="Calibri"/>
            </a:endParaRPr>
          </a:p>
          <a:p>
            <a:pPr>
              <a:lnSpc>
                <a:spcPts val="950"/>
              </a:lnSpc>
              <a:spcBef>
                <a:spcPts val="13"/>
              </a:spcBef>
            </a:pPr>
            <a:endParaRPr sz="950" dirty="0"/>
          </a:p>
          <a:p>
            <a:pPr marL="227329" marR="212090" indent="-215265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доходы</a:t>
            </a:r>
            <a:r>
              <a:rPr sz="1500" spc="-1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от</a:t>
            </a:r>
            <a:r>
              <a:rPr sz="1500" spc="-1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использов</a:t>
            </a:r>
            <a:r>
              <a:rPr sz="1500" spc="-15" dirty="0" err="1" smtClean="0">
                <a:cs typeface="Calibri"/>
              </a:rPr>
              <a:t>а</a:t>
            </a:r>
            <a:r>
              <a:rPr sz="1500" spc="0" dirty="0" err="1" smtClean="0">
                <a:cs typeface="Calibri"/>
              </a:rPr>
              <a:t>ния</a:t>
            </a:r>
            <a:r>
              <a:rPr sz="1500" spc="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госу</a:t>
            </a:r>
            <a:r>
              <a:rPr sz="1500" spc="5" dirty="0" err="1" smtClean="0">
                <a:cs typeface="Calibri"/>
              </a:rPr>
              <a:t>д</a:t>
            </a:r>
            <a:r>
              <a:rPr sz="1500" spc="0" dirty="0" err="1" smtClean="0">
                <a:cs typeface="Calibri"/>
              </a:rPr>
              <a:t>арств</a:t>
            </a:r>
            <a:r>
              <a:rPr sz="1500" spc="-5" dirty="0" err="1" smtClean="0">
                <a:cs typeface="Calibri"/>
              </a:rPr>
              <a:t>е</a:t>
            </a:r>
            <a:r>
              <a:rPr sz="1500" spc="0" dirty="0" err="1" smtClean="0">
                <a:cs typeface="Calibri"/>
              </a:rPr>
              <a:t>н</a:t>
            </a:r>
            <a:r>
              <a:rPr sz="1500" spc="-10" dirty="0" err="1" smtClean="0">
                <a:cs typeface="Calibri"/>
              </a:rPr>
              <a:t>н</a:t>
            </a:r>
            <a:r>
              <a:rPr sz="1500" spc="0" dirty="0" err="1" smtClean="0">
                <a:cs typeface="Calibri"/>
              </a:rPr>
              <a:t>ого</a:t>
            </a:r>
            <a:r>
              <a:rPr sz="1500" spc="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и</a:t>
            </a:r>
            <a:r>
              <a:rPr sz="1500" spc="5" dirty="0" err="1" smtClean="0">
                <a:cs typeface="Calibri"/>
              </a:rPr>
              <a:t>м</a:t>
            </a:r>
            <a:r>
              <a:rPr sz="1500" spc="0" dirty="0" err="1" smtClean="0">
                <a:cs typeface="Calibri"/>
              </a:rPr>
              <a:t>у</a:t>
            </a:r>
            <a:r>
              <a:rPr sz="1500" spc="5" dirty="0" err="1" smtClean="0">
                <a:cs typeface="Calibri"/>
              </a:rPr>
              <a:t>щ</a:t>
            </a:r>
            <a:r>
              <a:rPr sz="1500" spc="0" dirty="0" err="1" smtClean="0">
                <a:cs typeface="Calibri"/>
              </a:rPr>
              <a:t>ес</a:t>
            </a:r>
            <a:r>
              <a:rPr sz="1500" spc="-10" dirty="0" err="1" smtClean="0">
                <a:cs typeface="Calibri"/>
              </a:rPr>
              <a:t>т</a:t>
            </a:r>
            <a:r>
              <a:rPr sz="1500" spc="0" dirty="0" err="1" smtClean="0">
                <a:cs typeface="Calibri"/>
              </a:rPr>
              <a:t>ва</a:t>
            </a:r>
            <a:r>
              <a:rPr sz="1500" spc="-40" dirty="0" smtClean="0">
                <a:cs typeface="Calibri"/>
              </a:rPr>
              <a:t> </a:t>
            </a:r>
            <a:r>
              <a:rPr sz="1500" spc="0" dirty="0" smtClean="0">
                <a:cs typeface="Calibri"/>
              </a:rPr>
              <a:t>и </a:t>
            </a:r>
            <a:r>
              <a:rPr sz="1500" spc="0" dirty="0" err="1" smtClean="0">
                <a:cs typeface="Calibri"/>
              </a:rPr>
              <a:t>земл</a:t>
            </a:r>
            <a:r>
              <a:rPr sz="1500" spc="5" dirty="0" err="1" smtClean="0">
                <a:cs typeface="Calibri"/>
              </a:rPr>
              <a:t>и</a:t>
            </a:r>
            <a:r>
              <a:rPr sz="1500" spc="0" dirty="0" smtClean="0">
                <a:cs typeface="Calibri"/>
              </a:rPr>
              <a:t>;</a:t>
            </a:r>
            <a:endParaRPr sz="15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ш</a:t>
            </a:r>
            <a:r>
              <a:rPr sz="1500" spc="-10" dirty="0" err="1" smtClean="0">
                <a:cs typeface="Calibri"/>
              </a:rPr>
              <a:t>т</a:t>
            </a:r>
            <a:r>
              <a:rPr sz="1500" spc="0" dirty="0" err="1" smtClean="0">
                <a:cs typeface="Calibri"/>
              </a:rPr>
              <a:t>рафные</a:t>
            </a:r>
            <a:r>
              <a:rPr sz="1500" spc="-2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санк</a:t>
            </a:r>
            <a:r>
              <a:rPr sz="1500" spc="5" dirty="0" err="1" smtClean="0">
                <a:cs typeface="Calibri"/>
              </a:rPr>
              <a:t>ц</a:t>
            </a:r>
            <a:r>
              <a:rPr sz="1500" spc="0" dirty="0" err="1" smtClean="0">
                <a:cs typeface="Calibri"/>
              </a:rPr>
              <a:t>и</a:t>
            </a:r>
            <a:r>
              <a:rPr sz="1500" spc="5" dirty="0" err="1" smtClean="0">
                <a:cs typeface="Calibri"/>
              </a:rPr>
              <a:t>и</a:t>
            </a:r>
            <a:r>
              <a:rPr sz="1500" spc="0" dirty="0" smtClean="0">
                <a:cs typeface="Calibri"/>
              </a:rPr>
              <a:t>;</a:t>
            </a:r>
            <a:endParaRPr sz="15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д</a:t>
            </a:r>
            <a:r>
              <a:rPr sz="1500" spc="5" dirty="0" err="1" smtClean="0">
                <a:cs typeface="Calibri"/>
              </a:rPr>
              <a:t>р</a:t>
            </a:r>
            <a:r>
              <a:rPr sz="1500" spc="0" dirty="0" err="1" smtClean="0">
                <a:cs typeface="Calibri"/>
              </a:rPr>
              <a:t>угие</a:t>
            </a:r>
            <a:r>
              <a:rPr sz="1500" spc="0" dirty="0" smtClean="0">
                <a:cs typeface="Calibri"/>
              </a:rPr>
              <a:t>.</a:t>
            </a:r>
            <a:endParaRPr sz="1500" dirty="0">
              <a:cs typeface="Calibri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Доходы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7504" y="737654"/>
            <a:ext cx="8878824" cy="124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107" y="344424"/>
            <a:ext cx="8830056" cy="1472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431" y="764704"/>
            <a:ext cx="8785034" cy="1152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431" y="764704"/>
            <a:ext cx="8785034" cy="1152144"/>
          </a:xfrm>
          <a:custGeom>
            <a:avLst/>
            <a:gdLst/>
            <a:ahLst/>
            <a:cxnLst/>
            <a:rect l="l" t="t" r="r" b="b"/>
            <a:pathLst>
              <a:path w="8785034" h="1152144">
                <a:moveTo>
                  <a:pt x="0" y="192024"/>
                </a:moveTo>
                <a:lnTo>
                  <a:pt x="5580" y="145880"/>
                </a:lnTo>
                <a:lnTo>
                  <a:pt x="21432" y="103780"/>
                </a:lnTo>
                <a:lnTo>
                  <a:pt x="46221" y="67059"/>
                </a:lnTo>
                <a:lnTo>
                  <a:pt x="78614" y="37051"/>
                </a:lnTo>
                <a:lnTo>
                  <a:pt x="117277" y="15091"/>
                </a:lnTo>
                <a:lnTo>
                  <a:pt x="160875" y="2513"/>
                </a:lnTo>
                <a:lnTo>
                  <a:pt x="192024" y="0"/>
                </a:lnTo>
                <a:lnTo>
                  <a:pt x="8593010" y="0"/>
                </a:lnTo>
                <a:lnTo>
                  <a:pt x="8639153" y="5581"/>
                </a:lnTo>
                <a:lnTo>
                  <a:pt x="8681253" y="21434"/>
                </a:lnTo>
                <a:lnTo>
                  <a:pt x="8717974" y="46225"/>
                </a:lnTo>
                <a:lnTo>
                  <a:pt x="8747983" y="78620"/>
                </a:lnTo>
                <a:lnTo>
                  <a:pt x="8769943" y="117282"/>
                </a:lnTo>
                <a:lnTo>
                  <a:pt x="8782521" y="160878"/>
                </a:lnTo>
                <a:lnTo>
                  <a:pt x="8785034" y="192024"/>
                </a:lnTo>
                <a:lnTo>
                  <a:pt x="8785034" y="960120"/>
                </a:lnTo>
                <a:lnTo>
                  <a:pt x="8779453" y="1006263"/>
                </a:lnTo>
                <a:lnTo>
                  <a:pt x="8763599" y="1048363"/>
                </a:lnTo>
                <a:lnTo>
                  <a:pt x="8738808" y="1085084"/>
                </a:lnTo>
                <a:lnTo>
                  <a:pt x="8706414" y="1115092"/>
                </a:lnTo>
                <a:lnTo>
                  <a:pt x="8667751" y="1137052"/>
                </a:lnTo>
                <a:lnTo>
                  <a:pt x="8624156" y="1149630"/>
                </a:lnTo>
                <a:lnTo>
                  <a:pt x="8593010" y="1152144"/>
                </a:lnTo>
                <a:lnTo>
                  <a:pt x="192024" y="1152144"/>
                </a:lnTo>
                <a:lnTo>
                  <a:pt x="145876" y="1146562"/>
                </a:lnTo>
                <a:lnTo>
                  <a:pt x="103775" y="1130709"/>
                </a:lnTo>
                <a:lnTo>
                  <a:pt x="67054" y="1105918"/>
                </a:lnTo>
                <a:lnTo>
                  <a:pt x="37047" y="1073523"/>
                </a:lnTo>
                <a:lnTo>
                  <a:pt x="15089" y="1034861"/>
                </a:lnTo>
                <a:lnTo>
                  <a:pt x="2513" y="991265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6981" y="2404909"/>
            <a:ext cx="231648" cy="21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3648" y="3197010"/>
            <a:ext cx="233172" cy="21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132" y="3401226"/>
            <a:ext cx="2795016" cy="34792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573" y="3437801"/>
            <a:ext cx="2564892" cy="3482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440" y="3429039"/>
            <a:ext cx="2700845" cy="3384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6440" y="3429039"/>
            <a:ext cx="2700845" cy="3384384"/>
          </a:xfrm>
          <a:custGeom>
            <a:avLst/>
            <a:gdLst/>
            <a:ahLst/>
            <a:cxnLst/>
            <a:rect l="l" t="t" r="r" b="b"/>
            <a:pathLst>
              <a:path w="2700845" h="3384384">
                <a:moveTo>
                  <a:pt x="0" y="450088"/>
                </a:moveTo>
                <a:lnTo>
                  <a:pt x="5891" y="377090"/>
                </a:lnTo>
                <a:lnTo>
                  <a:pt x="22948" y="307839"/>
                </a:lnTo>
                <a:lnTo>
                  <a:pt x="50244" y="243263"/>
                </a:lnTo>
                <a:lnTo>
                  <a:pt x="86851" y="184288"/>
                </a:lnTo>
                <a:lnTo>
                  <a:pt x="131843" y="131841"/>
                </a:lnTo>
                <a:lnTo>
                  <a:pt x="184293" y="86851"/>
                </a:lnTo>
                <a:lnTo>
                  <a:pt x="243275" y="50245"/>
                </a:lnTo>
                <a:lnTo>
                  <a:pt x="307861" y="22949"/>
                </a:lnTo>
                <a:lnTo>
                  <a:pt x="377124" y="5891"/>
                </a:lnTo>
                <a:lnTo>
                  <a:pt x="450138" y="0"/>
                </a:lnTo>
                <a:lnTo>
                  <a:pt x="2250630" y="0"/>
                </a:lnTo>
                <a:lnTo>
                  <a:pt x="2323662" y="5891"/>
                </a:lnTo>
                <a:lnTo>
                  <a:pt x="2392940" y="22949"/>
                </a:lnTo>
                <a:lnTo>
                  <a:pt x="2457538" y="50245"/>
                </a:lnTo>
                <a:lnTo>
                  <a:pt x="2516529" y="86851"/>
                </a:lnTo>
                <a:lnTo>
                  <a:pt x="2568987" y="131841"/>
                </a:lnTo>
                <a:lnTo>
                  <a:pt x="2613985" y="184288"/>
                </a:lnTo>
                <a:lnTo>
                  <a:pt x="2650596" y="243263"/>
                </a:lnTo>
                <a:lnTo>
                  <a:pt x="2677895" y="307839"/>
                </a:lnTo>
                <a:lnTo>
                  <a:pt x="2694953" y="377090"/>
                </a:lnTo>
                <a:lnTo>
                  <a:pt x="2700845" y="450088"/>
                </a:lnTo>
                <a:lnTo>
                  <a:pt x="2700845" y="2934233"/>
                </a:lnTo>
                <a:lnTo>
                  <a:pt x="2694953" y="3007251"/>
                </a:lnTo>
                <a:lnTo>
                  <a:pt x="2677895" y="3076517"/>
                </a:lnTo>
                <a:lnTo>
                  <a:pt x="2650596" y="3141105"/>
                </a:lnTo>
                <a:lnTo>
                  <a:pt x="2613985" y="3200088"/>
                </a:lnTo>
                <a:lnTo>
                  <a:pt x="2568987" y="3252539"/>
                </a:lnTo>
                <a:lnTo>
                  <a:pt x="2516529" y="3297532"/>
                </a:lnTo>
                <a:lnTo>
                  <a:pt x="2457538" y="3334140"/>
                </a:lnTo>
                <a:lnTo>
                  <a:pt x="2392940" y="3361436"/>
                </a:lnTo>
                <a:lnTo>
                  <a:pt x="2323662" y="3378493"/>
                </a:lnTo>
                <a:lnTo>
                  <a:pt x="2250630" y="3384384"/>
                </a:lnTo>
                <a:lnTo>
                  <a:pt x="450138" y="3384384"/>
                </a:lnTo>
                <a:lnTo>
                  <a:pt x="377124" y="3378493"/>
                </a:lnTo>
                <a:lnTo>
                  <a:pt x="307861" y="3361436"/>
                </a:lnTo>
                <a:lnTo>
                  <a:pt x="243275" y="3334140"/>
                </a:lnTo>
                <a:lnTo>
                  <a:pt x="184293" y="3297532"/>
                </a:lnTo>
                <a:lnTo>
                  <a:pt x="131843" y="3252539"/>
                </a:lnTo>
                <a:lnTo>
                  <a:pt x="86851" y="3200088"/>
                </a:lnTo>
                <a:lnTo>
                  <a:pt x="50244" y="3141105"/>
                </a:lnTo>
                <a:lnTo>
                  <a:pt x="22948" y="3076517"/>
                </a:lnTo>
                <a:lnTo>
                  <a:pt x="5891" y="3007251"/>
                </a:lnTo>
                <a:lnTo>
                  <a:pt x="0" y="2934233"/>
                </a:lnTo>
                <a:lnTo>
                  <a:pt x="0" y="450088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7095" y="3509907"/>
            <a:ext cx="2151380" cy="2399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700"/>
              </a:lnSpc>
            </a:pPr>
            <a:r>
              <a:rPr sz="1600" b="1" spc="-10" dirty="0" smtClean="0">
                <a:latin typeface="Calibri"/>
                <a:cs typeface="Calibri"/>
              </a:rPr>
              <a:t>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обяза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10" dirty="0" err="1" smtClean="0">
                <a:latin typeface="Calibri"/>
                <a:cs typeface="Calibri"/>
              </a:rPr>
              <a:t>ль</a:t>
            </a:r>
            <a:r>
              <a:rPr sz="1600" b="1" spc="-5" dirty="0" err="1" smtClean="0">
                <a:latin typeface="Calibri"/>
                <a:cs typeface="Calibri"/>
              </a:rPr>
              <a:t>н</a:t>
            </a:r>
            <a:r>
              <a:rPr sz="1600" b="1" spc="-15" dirty="0" err="1" smtClean="0">
                <a:latin typeface="Calibri"/>
                <a:cs typeface="Calibri"/>
              </a:rPr>
              <a:t>ы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к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упла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на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всей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ер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15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20" dirty="0" err="1" smtClean="0">
                <a:latin typeface="Calibri"/>
                <a:cs typeface="Calibri"/>
              </a:rPr>
              <a:t>с</a:t>
            </a:r>
            <a:r>
              <a:rPr sz="1600" b="1" spc="-10" dirty="0" err="1" smtClean="0">
                <a:latin typeface="Calibri"/>
                <a:cs typeface="Calibri"/>
              </a:rPr>
              <a:t>сийс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ой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Ф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30" dirty="0" err="1" smtClean="0">
                <a:latin typeface="Calibri"/>
                <a:cs typeface="Calibri"/>
              </a:rPr>
              <a:t>д</a:t>
            </a:r>
            <a:r>
              <a:rPr sz="1600" b="1" spc="-10" dirty="0" err="1" smtClean="0">
                <a:latin typeface="Calibri"/>
                <a:cs typeface="Calibri"/>
              </a:rPr>
              <a:t>ерации</a:t>
            </a:r>
            <a:r>
              <a:rPr sz="1600" b="1" spc="-10" dirty="0" smtClean="0">
                <a:latin typeface="Calibri"/>
                <a:cs typeface="Calibri"/>
              </a:rPr>
              <a:t>,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800" b="1" spc="-5" dirty="0" err="1" smtClean="0">
                <a:solidFill>
                  <a:srgbClr val="0000FF"/>
                </a:solidFill>
                <a:latin typeface="Calibri"/>
                <a:cs typeface="Calibri"/>
              </a:rPr>
              <a:t>наприм</a:t>
            </a:r>
            <a:r>
              <a:rPr sz="1800" b="1" spc="5" dirty="0" err="1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1800" b="1" spc="0" dirty="0" err="1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прибыль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 err="1" smtClean="0">
                <a:latin typeface="Calibri"/>
                <a:cs typeface="Calibri"/>
              </a:rPr>
              <a:t>о</a:t>
            </a:r>
            <a:r>
              <a:rPr sz="1800" b="1" spc="5" dirty="0" err="1" smtClean="0">
                <a:latin typeface="Calibri"/>
                <a:cs typeface="Calibri"/>
              </a:rPr>
              <a:t>р</a:t>
            </a:r>
            <a:r>
              <a:rPr sz="1800" b="1" spc="-20" dirty="0" err="1" smtClean="0">
                <a:latin typeface="Calibri"/>
                <a:cs typeface="Calibri"/>
              </a:rPr>
              <a:t>г</a:t>
            </a:r>
            <a:r>
              <a:rPr sz="1800" b="1" spc="0" dirty="0" err="1" smtClean="0">
                <a:latin typeface="Calibri"/>
                <a:cs typeface="Calibri"/>
              </a:rPr>
              <a:t>аниза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</a:t>
            </a:r>
            <a:r>
              <a:rPr sz="1800" b="1" spc="5" dirty="0" err="1" smtClean="0">
                <a:latin typeface="Calibri"/>
                <a:cs typeface="Calibri"/>
              </a:rPr>
              <a:t>й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 marR="33528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-15" dirty="0" err="1" smtClean="0">
                <a:latin typeface="Calibri"/>
                <a:cs typeface="Calibri"/>
              </a:rPr>
              <a:t>д</a:t>
            </a:r>
            <a:r>
              <a:rPr sz="1800" b="1" spc="-20" dirty="0" err="1" smtClean="0">
                <a:latin typeface="Calibri"/>
                <a:cs typeface="Calibri"/>
              </a:rPr>
              <a:t>о</a:t>
            </a:r>
            <a:r>
              <a:rPr sz="1800" b="1" spc="-35" dirty="0" err="1" smtClean="0">
                <a:latin typeface="Calibri"/>
                <a:cs typeface="Calibri"/>
              </a:rPr>
              <a:t>х</a:t>
            </a:r>
            <a:r>
              <a:rPr sz="1800" b="1" spc="-4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ды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физ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че</a:t>
            </a:r>
            <a:r>
              <a:rPr sz="1800" b="1" spc="5" dirty="0" err="1" smtClean="0">
                <a:latin typeface="Calibri"/>
                <a:cs typeface="Calibri"/>
              </a:rPr>
              <a:t>с</a:t>
            </a:r>
            <a:r>
              <a:rPr sz="1800" b="1" spc="0" dirty="0" err="1" smtClean="0">
                <a:latin typeface="Calibri"/>
                <a:cs typeface="Calibri"/>
              </a:rPr>
              <a:t>к</a:t>
            </a:r>
            <a:r>
              <a:rPr sz="1800" b="1" spc="-10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х</a:t>
            </a:r>
            <a:r>
              <a:rPr sz="1800" b="1" spc="-35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л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15" dirty="0" err="1" smtClean="0">
                <a:latin typeface="Calibri"/>
                <a:cs typeface="Calibri"/>
              </a:rPr>
              <a:t>ц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Ак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изы</a:t>
            </a:r>
            <a:r>
              <a:rPr sz="1800" b="1" spc="0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59493" y="3401226"/>
            <a:ext cx="2974848" cy="3479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8552" y="3468281"/>
            <a:ext cx="2784348" cy="3421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6737" y="3429039"/>
            <a:ext cx="2880360" cy="33843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6737" y="3429039"/>
            <a:ext cx="2880360" cy="3384384"/>
          </a:xfrm>
          <a:custGeom>
            <a:avLst/>
            <a:gdLst/>
            <a:ahLst/>
            <a:cxnLst/>
            <a:rect l="l" t="t" r="r" b="b"/>
            <a:pathLst>
              <a:path w="2880359" h="3384384">
                <a:moveTo>
                  <a:pt x="0" y="480059"/>
                </a:moveTo>
                <a:lnTo>
                  <a:pt x="1591" y="440681"/>
                </a:lnTo>
                <a:lnTo>
                  <a:pt x="6285" y="402180"/>
                </a:lnTo>
                <a:lnTo>
                  <a:pt x="13956" y="364681"/>
                </a:lnTo>
                <a:lnTo>
                  <a:pt x="37736" y="293179"/>
                </a:lnTo>
                <a:lnTo>
                  <a:pt x="71943" y="227164"/>
                </a:lnTo>
                <a:lnTo>
                  <a:pt x="115586" y="167623"/>
                </a:lnTo>
                <a:lnTo>
                  <a:pt x="167675" y="115543"/>
                </a:lnTo>
                <a:lnTo>
                  <a:pt x="227220" y="71912"/>
                </a:lnTo>
                <a:lnTo>
                  <a:pt x="293233" y="37719"/>
                </a:lnTo>
                <a:lnTo>
                  <a:pt x="364722" y="13949"/>
                </a:lnTo>
                <a:lnTo>
                  <a:pt x="402211" y="6281"/>
                </a:lnTo>
                <a:lnTo>
                  <a:pt x="440698" y="1591"/>
                </a:lnTo>
                <a:lnTo>
                  <a:pt x="480059" y="0"/>
                </a:lnTo>
                <a:lnTo>
                  <a:pt x="2400300" y="0"/>
                </a:lnTo>
                <a:lnTo>
                  <a:pt x="2439661" y="1591"/>
                </a:lnTo>
                <a:lnTo>
                  <a:pt x="2478148" y="6281"/>
                </a:lnTo>
                <a:lnTo>
                  <a:pt x="2515637" y="13949"/>
                </a:lnTo>
                <a:lnTo>
                  <a:pt x="2587126" y="37719"/>
                </a:lnTo>
                <a:lnTo>
                  <a:pt x="2653139" y="71912"/>
                </a:lnTo>
                <a:lnTo>
                  <a:pt x="2712684" y="115543"/>
                </a:lnTo>
                <a:lnTo>
                  <a:pt x="2764773" y="167623"/>
                </a:lnTo>
                <a:lnTo>
                  <a:pt x="2808416" y="227164"/>
                </a:lnTo>
                <a:lnTo>
                  <a:pt x="2842623" y="293179"/>
                </a:lnTo>
                <a:lnTo>
                  <a:pt x="2866403" y="364681"/>
                </a:lnTo>
                <a:lnTo>
                  <a:pt x="2874074" y="402180"/>
                </a:lnTo>
                <a:lnTo>
                  <a:pt x="2878768" y="440681"/>
                </a:lnTo>
                <a:lnTo>
                  <a:pt x="2880360" y="480059"/>
                </a:lnTo>
                <a:lnTo>
                  <a:pt x="2880360" y="2904312"/>
                </a:lnTo>
                <a:lnTo>
                  <a:pt x="2878768" y="2943685"/>
                </a:lnTo>
                <a:lnTo>
                  <a:pt x="2874074" y="2982182"/>
                </a:lnTo>
                <a:lnTo>
                  <a:pt x="2866403" y="3019679"/>
                </a:lnTo>
                <a:lnTo>
                  <a:pt x="2842623" y="3091178"/>
                </a:lnTo>
                <a:lnTo>
                  <a:pt x="2808416" y="3157194"/>
                </a:lnTo>
                <a:lnTo>
                  <a:pt x="2764773" y="3216738"/>
                </a:lnTo>
                <a:lnTo>
                  <a:pt x="2712684" y="3268823"/>
                </a:lnTo>
                <a:lnTo>
                  <a:pt x="2653139" y="3312459"/>
                </a:lnTo>
                <a:lnTo>
                  <a:pt x="2587126" y="3346658"/>
                </a:lnTo>
                <a:lnTo>
                  <a:pt x="2515637" y="3370432"/>
                </a:lnTo>
                <a:lnTo>
                  <a:pt x="2478148" y="3378101"/>
                </a:lnTo>
                <a:lnTo>
                  <a:pt x="2439661" y="3382793"/>
                </a:lnTo>
                <a:lnTo>
                  <a:pt x="2400300" y="3384384"/>
                </a:lnTo>
                <a:lnTo>
                  <a:pt x="480059" y="3384384"/>
                </a:lnTo>
                <a:lnTo>
                  <a:pt x="440698" y="3382793"/>
                </a:lnTo>
                <a:lnTo>
                  <a:pt x="402211" y="3378101"/>
                </a:lnTo>
                <a:lnTo>
                  <a:pt x="364722" y="3370432"/>
                </a:lnTo>
                <a:lnTo>
                  <a:pt x="293233" y="3346658"/>
                </a:lnTo>
                <a:lnTo>
                  <a:pt x="227220" y="3312459"/>
                </a:lnTo>
                <a:lnTo>
                  <a:pt x="167675" y="3268823"/>
                </a:lnTo>
                <a:lnTo>
                  <a:pt x="115586" y="3216738"/>
                </a:lnTo>
                <a:lnTo>
                  <a:pt x="71943" y="3157194"/>
                </a:lnTo>
                <a:lnTo>
                  <a:pt x="37736" y="3091178"/>
                </a:lnTo>
                <a:lnTo>
                  <a:pt x="13956" y="3019679"/>
                </a:lnTo>
                <a:lnTo>
                  <a:pt x="6285" y="2982182"/>
                </a:lnTo>
                <a:lnTo>
                  <a:pt x="1591" y="2943685"/>
                </a:lnTo>
                <a:lnTo>
                  <a:pt x="0" y="2904312"/>
                </a:lnTo>
                <a:lnTo>
                  <a:pt x="0" y="480059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26574" y="3540143"/>
            <a:ext cx="2417445" cy="2887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800"/>
              </a:lnSpc>
            </a:pPr>
            <a:r>
              <a:rPr sz="1600" b="1" spc="-10" dirty="0" smtClean="0">
                <a:latin typeface="Calibri"/>
                <a:cs typeface="Calibri"/>
              </a:rPr>
              <a:t>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за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онами</a:t>
            </a:r>
            <a:r>
              <a:rPr sz="1600" b="1" spc="-2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субъек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ов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20" dirty="0" err="1" smtClean="0">
                <a:latin typeface="Calibri"/>
                <a:cs typeface="Calibri"/>
              </a:rPr>
              <a:t>с</a:t>
            </a:r>
            <a:r>
              <a:rPr sz="1600" b="1" spc="-10" dirty="0" err="1" smtClean="0">
                <a:latin typeface="Calibri"/>
                <a:cs typeface="Calibri"/>
              </a:rPr>
              <a:t>сийс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ой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Ф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30" dirty="0" err="1" smtClean="0">
                <a:latin typeface="Calibri"/>
                <a:cs typeface="Calibri"/>
              </a:rPr>
              <a:t>д</a:t>
            </a:r>
            <a:r>
              <a:rPr sz="1600" b="1" spc="-10" dirty="0" err="1" smtClean="0">
                <a:latin typeface="Calibri"/>
                <a:cs typeface="Calibri"/>
              </a:rPr>
              <a:t>ерации</a:t>
            </a:r>
            <a:r>
              <a:rPr sz="1600" b="1" spc="20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и </a:t>
            </a:r>
            <a:r>
              <a:rPr sz="1600" b="1" spc="-10" dirty="0" err="1" smtClean="0">
                <a:latin typeface="Calibri"/>
                <a:cs typeface="Calibri"/>
              </a:rPr>
              <a:t>обяза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10" dirty="0" err="1" smtClean="0">
                <a:latin typeface="Calibri"/>
                <a:cs typeface="Calibri"/>
              </a:rPr>
              <a:t>ль</a:t>
            </a:r>
            <a:r>
              <a:rPr sz="1600" b="1" spc="-5" dirty="0" err="1" smtClean="0">
                <a:latin typeface="Calibri"/>
                <a:cs typeface="Calibri"/>
              </a:rPr>
              <a:t>н</a:t>
            </a:r>
            <a:r>
              <a:rPr sz="1600" b="1" spc="-15" dirty="0" err="1" smtClean="0">
                <a:latin typeface="Calibri"/>
                <a:cs typeface="Calibri"/>
              </a:rPr>
              <a:t>ы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к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упла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на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со</a:t>
            </a:r>
            <a:r>
              <a:rPr sz="1600" b="1" spc="-20" dirty="0" err="1" smtClean="0">
                <a:latin typeface="Calibri"/>
                <a:cs typeface="Calibri"/>
              </a:rPr>
              <a:t>о</a:t>
            </a:r>
            <a:r>
              <a:rPr sz="1600" b="1" spc="-10" dirty="0" err="1" smtClean="0">
                <a:latin typeface="Calibri"/>
                <a:cs typeface="Calibri"/>
              </a:rPr>
              <a:t>тве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ст</a:t>
            </a:r>
            <a:r>
              <a:rPr sz="1600" b="1" spc="-20" dirty="0" err="1" smtClean="0">
                <a:latin typeface="Calibri"/>
                <a:cs typeface="Calibri"/>
              </a:rPr>
              <a:t>в</a:t>
            </a:r>
            <a:r>
              <a:rPr sz="1600" b="1" spc="-10" dirty="0" err="1" smtClean="0">
                <a:latin typeface="Calibri"/>
                <a:cs typeface="Calibri"/>
              </a:rPr>
              <a:t>ующих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ер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15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иях</a:t>
            </a:r>
            <a:r>
              <a:rPr sz="1600" b="1" spc="4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субъек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ов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Р</a:t>
            </a:r>
            <a:r>
              <a:rPr sz="1600" b="1" spc="-125" dirty="0" smtClean="0">
                <a:latin typeface="Calibri"/>
                <a:cs typeface="Calibri"/>
              </a:rPr>
              <a:t>Ф</a:t>
            </a:r>
            <a:r>
              <a:rPr sz="1600" b="1" spc="-5" dirty="0" smtClean="0">
                <a:latin typeface="Calibri"/>
                <a:cs typeface="Calibri"/>
              </a:rPr>
              <a:t>, </a:t>
            </a:r>
            <a:r>
              <a:rPr sz="1800" b="1" spc="-5" dirty="0" err="1" smtClean="0">
                <a:solidFill>
                  <a:srgbClr val="0000FF"/>
                </a:solidFill>
                <a:latin typeface="Calibri"/>
                <a:cs typeface="Calibri"/>
              </a:rPr>
              <a:t>наприм</a:t>
            </a:r>
            <a:r>
              <a:rPr sz="1800" b="1" spc="5" dirty="0" err="1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1800" b="1" spc="0" dirty="0" err="1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 marR="25527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-15" dirty="0" err="1" smtClean="0">
                <a:latin typeface="Calibri"/>
                <a:cs typeface="Calibri"/>
              </a:rPr>
              <a:t>м</a:t>
            </a:r>
            <a:r>
              <a:rPr sz="1800" b="1" spc="0" dirty="0" err="1" smtClean="0">
                <a:latin typeface="Calibri"/>
                <a:cs typeface="Calibri"/>
              </a:rPr>
              <a:t>у</a:t>
            </a:r>
            <a:r>
              <a:rPr sz="1800" b="1" spc="-20" dirty="0" err="1" smtClean="0">
                <a:latin typeface="Calibri"/>
                <a:cs typeface="Calibri"/>
              </a:rPr>
              <a:t>щ</a:t>
            </a:r>
            <a:r>
              <a:rPr sz="1800" b="1" spc="5" dirty="0" err="1" smtClean="0">
                <a:latin typeface="Calibri"/>
                <a:cs typeface="Calibri"/>
              </a:rPr>
              <a:t>е</a:t>
            </a:r>
            <a:r>
              <a:rPr sz="1800" b="1" spc="0" dirty="0" err="1" smtClean="0">
                <a:latin typeface="Calibri"/>
                <a:cs typeface="Calibri"/>
              </a:rPr>
              <a:t>ст</a:t>
            </a:r>
            <a:r>
              <a:rPr sz="1800" b="1" spc="-10" dirty="0" err="1" smtClean="0">
                <a:latin typeface="Calibri"/>
                <a:cs typeface="Calibri"/>
              </a:rPr>
              <a:t>в</a:t>
            </a:r>
            <a:r>
              <a:rPr sz="1800" b="1" spc="0" dirty="0" err="1" smtClean="0">
                <a:latin typeface="Calibri"/>
                <a:cs typeface="Calibri"/>
              </a:rPr>
              <a:t>о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о</a:t>
            </a:r>
            <a:r>
              <a:rPr sz="1800" b="1" spc="5" dirty="0" err="1" smtClean="0">
                <a:latin typeface="Calibri"/>
                <a:cs typeface="Calibri"/>
              </a:rPr>
              <a:t>р</a:t>
            </a:r>
            <a:r>
              <a:rPr sz="1800" b="1" spc="-15" dirty="0" err="1" smtClean="0">
                <a:latin typeface="Calibri"/>
                <a:cs typeface="Calibri"/>
              </a:rPr>
              <a:t>г</a:t>
            </a:r>
            <a:r>
              <a:rPr sz="1800" b="1" spc="0" dirty="0" err="1" smtClean="0">
                <a:latin typeface="Calibri"/>
                <a:cs typeface="Calibri"/>
              </a:rPr>
              <a:t>ан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за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ий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-100" dirty="0" err="1" smtClean="0">
                <a:latin typeface="Calibri"/>
                <a:cs typeface="Calibri"/>
              </a:rPr>
              <a:t>Т</a:t>
            </a:r>
            <a:r>
              <a:rPr sz="1800" b="1" spc="0" dirty="0" err="1" smtClean="0">
                <a:latin typeface="Calibri"/>
                <a:cs typeface="Calibri"/>
              </a:rPr>
              <a:t>рансп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р</a:t>
            </a:r>
            <a:r>
              <a:rPr sz="1800" b="1" spc="-10" dirty="0" err="1" smtClean="0">
                <a:latin typeface="Calibri"/>
                <a:cs typeface="Calibri"/>
              </a:rPr>
              <a:t>т</a:t>
            </a:r>
            <a:r>
              <a:rPr sz="1800" b="1" spc="0" dirty="0" err="1" smtClean="0">
                <a:latin typeface="Calibri"/>
                <a:cs typeface="Calibri"/>
              </a:rPr>
              <a:t>ный</a:t>
            </a:r>
            <a:r>
              <a:rPr sz="1800" b="1" spc="-2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lang="en-US" b="1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56261" y="3401227"/>
            <a:ext cx="2830068" cy="34567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03124" y="3429039"/>
            <a:ext cx="2736341" cy="3384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03124" y="3429039"/>
            <a:ext cx="2736341" cy="3384384"/>
          </a:xfrm>
          <a:custGeom>
            <a:avLst/>
            <a:gdLst/>
            <a:ahLst/>
            <a:cxnLst/>
            <a:rect l="l" t="t" r="r" b="b"/>
            <a:pathLst>
              <a:path w="2736342" h="3384384">
                <a:moveTo>
                  <a:pt x="0" y="456056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7" y="0"/>
                </a:lnTo>
                <a:lnTo>
                  <a:pt x="2280158" y="0"/>
                </a:lnTo>
                <a:lnTo>
                  <a:pt x="2354159" y="5969"/>
                </a:lnTo>
                <a:lnTo>
                  <a:pt x="2424356" y="23253"/>
                </a:lnTo>
                <a:lnTo>
                  <a:pt x="2489811" y="50910"/>
                </a:lnTo>
                <a:lnTo>
                  <a:pt x="2549584" y="88001"/>
                </a:lnTo>
                <a:lnTo>
                  <a:pt x="2602738" y="133588"/>
                </a:lnTo>
                <a:lnTo>
                  <a:pt x="2648332" y="186729"/>
                </a:lnTo>
                <a:lnTo>
                  <a:pt x="2685428" y="246486"/>
                </a:lnTo>
                <a:lnTo>
                  <a:pt x="2713087" y="311920"/>
                </a:lnTo>
                <a:lnTo>
                  <a:pt x="2730371" y="382090"/>
                </a:lnTo>
                <a:lnTo>
                  <a:pt x="2736341" y="456056"/>
                </a:lnTo>
                <a:lnTo>
                  <a:pt x="2736341" y="2928315"/>
                </a:lnTo>
                <a:lnTo>
                  <a:pt x="2730371" y="3002291"/>
                </a:lnTo>
                <a:lnTo>
                  <a:pt x="2713087" y="3072468"/>
                </a:lnTo>
                <a:lnTo>
                  <a:pt x="2685428" y="3137904"/>
                </a:lnTo>
                <a:lnTo>
                  <a:pt x="2648332" y="3197663"/>
                </a:lnTo>
                <a:lnTo>
                  <a:pt x="2602738" y="3250804"/>
                </a:lnTo>
                <a:lnTo>
                  <a:pt x="2549584" y="3296389"/>
                </a:lnTo>
                <a:lnTo>
                  <a:pt x="2489811" y="3333478"/>
                </a:lnTo>
                <a:lnTo>
                  <a:pt x="2424356" y="3361134"/>
                </a:lnTo>
                <a:lnTo>
                  <a:pt x="2354159" y="3378415"/>
                </a:lnTo>
                <a:lnTo>
                  <a:pt x="2280158" y="3384384"/>
                </a:lnTo>
                <a:lnTo>
                  <a:pt x="456057" y="3384384"/>
                </a:lnTo>
                <a:lnTo>
                  <a:pt x="382090" y="3378415"/>
                </a:lnTo>
                <a:lnTo>
                  <a:pt x="311920" y="3361134"/>
                </a:lnTo>
                <a:lnTo>
                  <a:pt x="246486" y="3333478"/>
                </a:lnTo>
                <a:lnTo>
                  <a:pt x="186729" y="3296389"/>
                </a:lnTo>
                <a:lnTo>
                  <a:pt x="133588" y="3250804"/>
                </a:lnTo>
                <a:lnTo>
                  <a:pt x="88001" y="3197663"/>
                </a:lnTo>
                <a:lnTo>
                  <a:pt x="50910" y="3137904"/>
                </a:lnTo>
                <a:lnTo>
                  <a:pt x="23253" y="3072468"/>
                </a:lnTo>
                <a:lnTo>
                  <a:pt x="5969" y="3002291"/>
                </a:lnTo>
                <a:lnTo>
                  <a:pt x="0" y="2928315"/>
                </a:lnTo>
                <a:lnTo>
                  <a:pt x="0" y="456056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9572" y="782266"/>
            <a:ext cx="8415655" cy="153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sz="2400" b="1" smtClean="0">
                <a:solidFill>
                  <a:srgbClr val="0000FF"/>
                </a:solidFill>
                <a:latin typeface="Calibri"/>
                <a:cs typeface="Calibri"/>
              </a:rPr>
              <a:t>Налог</a:t>
            </a:r>
            <a:r>
              <a:rPr sz="2400" b="1" spc="8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–</a:t>
            </a:r>
            <a:r>
              <a:rPr sz="1800" b="1" spc="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обяза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ый,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ин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иви</a:t>
            </a:r>
            <a:r>
              <a:rPr sz="1600" b="1" spc="-4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уально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безв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зме</a:t>
            </a:r>
            <a:r>
              <a:rPr sz="1600" b="1" spc="-20" smtClean="0">
                <a:latin typeface="Calibri"/>
                <a:cs typeface="Calibri"/>
              </a:rPr>
              <a:t>з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ный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пла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ж,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взима</a:t>
            </a:r>
            <a:r>
              <a:rPr sz="1600" b="1" spc="-20" smtClean="0">
                <a:latin typeface="Calibri"/>
                <a:cs typeface="Calibri"/>
              </a:rPr>
              <a:t>е</a:t>
            </a:r>
            <a:r>
              <a:rPr sz="1600" b="1" spc="-15" smtClean="0">
                <a:latin typeface="Calibri"/>
                <a:cs typeface="Calibri"/>
              </a:rPr>
              <a:t>мый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с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рг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изаций 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физиче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ких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лиц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фо</a:t>
            </a:r>
            <a:r>
              <a:rPr sz="1600" b="1" spc="-15" err="1" smtClean="0">
                <a:latin typeface="Calibri"/>
                <a:cs typeface="Calibri"/>
              </a:rPr>
              <a:t>р</a:t>
            </a:r>
            <a:r>
              <a:rPr sz="1600" b="1" spc="-10" err="1" smtClean="0">
                <a:latin typeface="Calibri"/>
                <a:cs typeface="Calibri"/>
              </a:rPr>
              <a:t>ме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отчуж</a:t>
            </a:r>
            <a:r>
              <a:rPr sz="1600" b="1" spc="-30" err="1" smtClean="0">
                <a:latin typeface="Calibri"/>
                <a:cs typeface="Calibri"/>
              </a:rPr>
              <a:t>д</a:t>
            </a:r>
            <a:r>
              <a:rPr sz="1600" b="1" spc="-10" err="1" smtClean="0">
                <a:latin typeface="Calibri"/>
                <a:cs typeface="Calibri"/>
              </a:rPr>
              <a:t>е</a:t>
            </a:r>
            <a:r>
              <a:rPr sz="1600" b="1" spc="-5" err="1" smtClean="0">
                <a:latin typeface="Calibri"/>
                <a:cs typeface="Calibri"/>
              </a:rPr>
              <a:t>н</a:t>
            </a:r>
            <a:r>
              <a:rPr sz="1600" b="1" spc="-10" err="1" smtClean="0">
                <a:latin typeface="Calibri"/>
                <a:cs typeface="Calibri"/>
              </a:rPr>
              <a:t>ия</a:t>
            </a:r>
            <a:r>
              <a:rPr lang="ru-RU" sz="1600" b="1" spc="-10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п</a:t>
            </a:r>
            <a:r>
              <a:rPr sz="1600" b="1" spc="-15" err="1" smtClean="0">
                <a:latin typeface="Calibri"/>
                <a:cs typeface="Calibri"/>
              </a:rPr>
              <a:t>р</a:t>
            </a:r>
            <a:r>
              <a:rPr sz="1600" b="1" spc="-10" err="1" smtClean="0">
                <a:latin typeface="Calibri"/>
                <a:cs typeface="Calibri"/>
              </a:rPr>
              <a:t>инадл</a:t>
            </a:r>
            <a:r>
              <a:rPr sz="1600" b="1" spc="-35" err="1" smtClean="0">
                <a:latin typeface="Calibri"/>
                <a:cs typeface="Calibri"/>
              </a:rPr>
              <a:t>е</a:t>
            </a:r>
            <a:r>
              <a:rPr sz="1600" b="1" spc="-40" err="1" smtClean="0">
                <a:latin typeface="Calibri"/>
                <a:cs typeface="Calibri"/>
              </a:rPr>
              <a:t>ж</a:t>
            </a:r>
            <a:r>
              <a:rPr sz="1600" b="1" spc="-10" err="1" smtClean="0">
                <a:latin typeface="Calibri"/>
                <a:cs typeface="Calibri"/>
              </a:rPr>
              <a:t>ащих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им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на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праве</a:t>
            </a:r>
            <a:r>
              <a:rPr sz="1600" b="1" spc="-5" smtClean="0">
                <a:latin typeface="Calibri"/>
                <a:cs typeface="Calibri"/>
              </a:rPr>
              <a:t> с</a:t>
            </a:r>
            <a:r>
              <a:rPr sz="1600" b="1" spc="-10" smtClean="0">
                <a:latin typeface="Calibri"/>
                <a:cs typeface="Calibri"/>
              </a:rPr>
              <a:t>об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тве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ности,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35" smtClean="0">
                <a:latin typeface="Calibri"/>
                <a:cs typeface="Calibri"/>
              </a:rPr>
              <a:t>х</a:t>
            </a:r>
            <a:r>
              <a:rPr sz="1600" b="1" spc="-10" smtClean="0">
                <a:latin typeface="Calibri"/>
                <a:cs typeface="Calibri"/>
              </a:rPr>
              <a:t>озяйстве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но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 в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или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оперативно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уп</a:t>
            </a:r>
            <a:r>
              <a:rPr sz="1600" b="1" spc="-20" smtClean="0">
                <a:latin typeface="Calibri"/>
                <a:cs typeface="Calibri"/>
              </a:rPr>
              <a:t>р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20" smtClean="0">
                <a:latin typeface="Calibri"/>
                <a:cs typeface="Calibri"/>
              </a:rPr>
              <a:t>в</a:t>
            </a:r>
            <a:r>
              <a:rPr sz="1600" b="1" spc="-10" smtClean="0">
                <a:latin typeface="Calibri"/>
                <a:cs typeface="Calibri"/>
              </a:rPr>
              <a:t>ле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3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жных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с</a:t>
            </a:r>
            <a:r>
              <a:rPr sz="1600" b="1" spc="-15" smtClean="0">
                <a:latin typeface="Calibri"/>
                <a:cs typeface="Calibri"/>
              </a:rPr>
              <a:t>р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ств</a:t>
            </a:r>
            <a:r>
              <a:rPr sz="1600" b="1" spc="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0" smtClean="0">
                <a:latin typeface="Calibri"/>
                <a:cs typeface="Calibri"/>
              </a:rPr>
              <a:t>ц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лях фи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сов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2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обе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пече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ея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ости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ос</a:t>
            </a:r>
            <a:r>
              <a:rPr sz="1600" b="1" spc="-75" smtClean="0">
                <a:latin typeface="Calibri"/>
                <a:cs typeface="Calibri"/>
              </a:rPr>
              <a:t>у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арства</a:t>
            </a:r>
            <a:r>
              <a:rPr sz="1600" b="1" spc="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(</a:t>
            </a:r>
            <a:r>
              <a:rPr sz="1600" b="1" spc="-10" smtClean="0">
                <a:latin typeface="Calibri"/>
                <a:cs typeface="Calibri"/>
              </a:rPr>
              <a:t>или)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10"/>
              </a:spcBef>
            </a:pPr>
            <a:endParaRPr sz="850"/>
          </a:p>
          <a:p>
            <a:pPr marL="0" marR="115570" algn="ctr">
              <a:lnSpc>
                <a:spcPct val="100000"/>
              </a:lnSpc>
            </a:pPr>
            <a:r>
              <a:rPr sz="1800" b="1" smtClean="0">
                <a:solidFill>
                  <a:srgbClr val="0000FF"/>
                </a:solidFill>
                <a:latin typeface="Calibri"/>
                <a:cs typeface="Calibri"/>
              </a:rPr>
              <a:t>ВИДЫ НАЛ</a:t>
            </a:r>
            <a:r>
              <a:rPr sz="1800" b="1" spc="-10" smtClean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800" b="1" spc="-45" smtClean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1800" b="1" spc="0" smtClean="0">
                <a:solidFill>
                  <a:srgbClr val="0000FF"/>
                </a:solidFill>
                <a:latin typeface="Calibri"/>
                <a:cs typeface="Calibri"/>
              </a:rPr>
              <a:t>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8126" y="2398687"/>
            <a:ext cx="734250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242050" algn="l"/>
              </a:tabLst>
            </a:pPr>
            <a:r>
              <a:rPr sz="2000" b="1" dirty="0" smtClean="0">
                <a:solidFill>
                  <a:srgbClr val="0000FF"/>
                </a:solidFill>
                <a:latin typeface="Calibri"/>
                <a:cs typeface="Calibri"/>
              </a:rPr>
              <a:t>Ф</a:t>
            </a:r>
            <a:r>
              <a:rPr sz="2000" b="1" spc="-2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-110" dirty="0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АЛ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Ь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Е	М</a:t>
            </a:r>
            <a:r>
              <a:rPr sz="2000" b="1" spc="-55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СТН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17963" y="2542577"/>
            <a:ext cx="183388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0000FF"/>
                </a:solidFill>
                <a:latin typeface="Calibri"/>
                <a:cs typeface="Calibri"/>
              </a:rPr>
              <a:t>РЕГИО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АЛ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Ь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5576" y="2902750"/>
            <a:ext cx="754380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spc="-135" dirty="0" smtClean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ОВЛЕНЫ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НАЛО</a:t>
            </a:r>
            <a:r>
              <a:rPr sz="2000" b="1" spc="-65" dirty="0" smtClean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ОВЫМ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0" dirty="0" smtClean="0">
                <a:solidFill>
                  <a:srgbClr val="FF0000"/>
                </a:solidFill>
                <a:latin typeface="Calibri"/>
                <a:cs typeface="Calibri"/>
              </a:rPr>
              <a:t>КО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-65" dirty="0" smtClean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СОМ</a:t>
            </a:r>
            <a:r>
              <a:rPr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РО</a:t>
            </a:r>
            <a:r>
              <a:rPr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СИЙС</a:t>
            </a:r>
            <a:r>
              <a:rPr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ОЙ</a:t>
            </a:r>
            <a:r>
              <a:rPr sz="2000" b="1" spc="-4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Ф</a:t>
            </a:r>
            <a:r>
              <a:rPr sz="20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-110" dirty="0" smtClean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АЦИИ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16357" y="3448459"/>
            <a:ext cx="2247265" cy="3344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900"/>
              </a:lnSpc>
            </a:pP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но</a:t>
            </a:r>
            <a:r>
              <a:rPr sz="1600" b="1" spc="-20" smtClean="0">
                <a:latin typeface="Calibri"/>
                <a:cs typeface="Calibri"/>
              </a:rPr>
              <a:t>р</a:t>
            </a:r>
            <a:r>
              <a:rPr sz="1600" b="1" spc="-10" smtClean="0">
                <a:latin typeface="Calibri"/>
                <a:cs typeface="Calibri"/>
              </a:rPr>
              <a:t>мативными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актами п</a:t>
            </a:r>
            <a:r>
              <a:rPr sz="1600" b="1" spc="-15" smtClean="0">
                <a:latin typeface="Calibri"/>
                <a:cs typeface="Calibri"/>
              </a:rPr>
              <a:t>р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стави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</a:t>
            </a:r>
            <a:r>
              <a:rPr sz="1600" b="1" spc="-15" smtClean="0">
                <a:latin typeface="Calibri"/>
                <a:cs typeface="Calibri"/>
              </a:rPr>
              <a:t>рг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ов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 обяза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5" smtClean="0">
                <a:latin typeface="Calibri"/>
                <a:cs typeface="Calibri"/>
              </a:rPr>
              <a:t>ы </a:t>
            </a:r>
            <a:r>
              <a:rPr sz="1600" b="1" spc="-10" smtClean="0">
                <a:latin typeface="Calibri"/>
                <a:cs typeface="Calibri"/>
              </a:rPr>
              <a:t>к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упла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на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20" smtClean="0">
                <a:latin typeface="Calibri"/>
                <a:cs typeface="Calibri"/>
              </a:rPr>
              <a:t>рр</a:t>
            </a: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ори</a:t>
            </a:r>
            <a:r>
              <a:rPr sz="1600" b="1" spc="-20" smtClean="0">
                <a:latin typeface="Calibri"/>
                <a:cs typeface="Calibri"/>
              </a:rPr>
              <a:t>я</a:t>
            </a:r>
            <a:r>
              <a:rPr sz="1600" b="1" spc="-10" smtClean="0">
                <a:latin typeface="Calibri"/>
                <a:cs typeface="Calibri"/>
              </a:rPr>
              <a:t>х со</a:t>
            </a:r>
            <a:r>
              <a:rPr sz="1600" b="1" spc="-20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тве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ст</a:t>
            </a:r>
            <a:r>
              <a:rPr sz="1600" b="1" spc="-20" smtClean="0">
                <a:latin typeface="Calibri"/>
                <a:cs typeface="Calibri"/>
              </a:rPr>
              <a:t>в</a:t>
            </a:r>
            <a:r>
              <a:rPr sz="1600" b="1" spc="-10" smtClean="0">
                <a:latin typeface="Calibri"/>
                <a:cs typeface="Calibri"/>
              </a:rPr>
              <a:t>ующих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ваний,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2000" b="1" spc="-5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пример: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15" smtClean="0">
                <a:latin typeface="Wingdings"/>
                <a:cs typeface="Wingdings"/>
              </a:rPr>
              <a:t></a:t>
            </a:r>
            <a:r>
              <a:rPr sz="1800" b="1" spc="0" smtClean="0">
                <a:latin typeface="Calibri"/>
                <a:cs typeface="Calibri"/>
              </a:rPr>
              <a:t>З</a:t>
            </a:r>
            <a:r>
              <a:rPr sz="1800" b="1" spc="-10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м</a:t>
            </a:r>
            <a:r>
              <a:rPr sz="1800" b="1" spc="-20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льный</a:t>
            </a:r>
            <a:r>
              <a:rPr sz="1800" b="1" spc="-20" smtClean="0"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нал</a:t>
            </a:r>
            <a:r>
              <a:rPr sz="1800" b="1" spc="5" smtClean="0">
                <a:latin typeface="Calibri"/>
                <a:cs typeface="Calibri"/>
              </a:rPr>
              <a:t>о</a:t>
            </a:r>
            <a:r>
              <a:rPr sz="1800" b="1" spc="0" smtClean="0">
                <a:latin typeface="Calibri"/>
                <a:cs typeface="Calibri"/>
              </a:rPr>
              <a:t>г;</a:t>
            </a:r>
            <a:endParaRPr sz="1800">
              <a:latin typeface="Calibri"/>
              <a:cs typeface="Calibri"/>
            </a:endParaRPr>
          </a:p>
          <a:p>
            <a:pPr marL="12700" marR="84455">
              <a:lnSpc>
                <a:spcPct val="100000"/>
              </a:lnSpc>
            </a:pPr>
            <a:r>
              <a:rPr sz="1800" spc="-515" smtClean="0">
                <a:latin typeface="Wingdings"/>
                <a:cs typeface="Wingdings"/>
              </a:rPr>
              <a:t></a:t>
            </a:r>
            <a:r>
              <a:rPr sz="1800" b="1" spc="0" smtClean="0">
                <a:latin typeface="Calibri"/>
                <a:cs typeface="Calibri"/>
              </a:rPr>
              <a:t>Нал</a:t>
            </a:r>
            <a:r>
              <a:rPr sz="1800" b="1" spc="5" smtClean="0">
                <a:latin typeface="Calibri"/>
                <a:cs typeface="Calibri"/>
              </a:rPr>
              <a:t>о</a:t>
            </a:r>
            <a:r>
              <a:rPr sz="1800" b="1" spc="0" smtClean="0">
                <a:latin typeface="Calibri"/>
                <a:cs typeface="Calibri"/>
              </a:rPr>
              <a:t>г на 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-15" smtClean="0">
                <a:latin typeface="Calibri"/>
                <a:cs typeface="Calibri"/>
              </a:rPr>
              <a:t>м</a:t>
            </a:r>
            <a:r>
              <a:rPr sz="1800" b="1" spc="0" smtClean="0">
                <a:latin typeface="Calibri"/>
                <a:cs typeface="Calibri"/>
              </a:rPr>
              <a:t>у</a:t>
            </a:r>
            <a:r>
              <a:rPr sz="1800" b="1" spc="-20" smtClean="0">
                <a:latin typeface="Calibri"/>
                <a:cs typeface="Calibri"/>
              </a:rPr>
              <a:t>щ</a:t>
            </a:r>
            <a:r>
              <a:rPr sz="1800" b="1" spc="5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ст</a:t>
            </a:r>
            <a:r>
              <a:rPr sz="1800" b="1" spc="-10" smtClean="0">
                <a:latin typeface="Calibri"/>
                <a:cs typeface="Calibri"/>
              </a:rPr>
              <a:t>в</a:t>
            </a:r>
            <a:r>
              <a:rPr sz="1800" b="1" spc="0" smtClean="0">
                <a:latin typeface="Calibri"/>
                <a:cs typeface="Calibri"/>
              </a:rPr>
              <a:t>о физ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че</a:t>
            </a:r>
            <a:r>
              <a:rPr sz="1800" b="1" spc="5" smtClean="0">
                <a:latin typeface="Calibri"/>
                <a:cs typeface="Calibri"/>
              </a:rPr>
              <a:t>с</a:t>
            </a:r>
            <a:r>
              <a:rPr sz="1800" b="1" spc="0" smtClean="0">
                <a:latin typeface="Calibri"/>
                <a:cs typeface="Calibri"/>
              </a:rPr>
              <a:t>к</a:t>
            </a:r>
            <a:r>
              <a:rPr sz="1800" b="1" spc="-10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х</a:t>
            </a:r>
            <a:r>
              <a:rPr sz="1800" b="1" spc="-35" smtClean="0"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л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ц.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62718" y="1988857"/>
            <a:ext cx="2808351" cy="360044"/>
          </a:xfrm>
          <a:custGeom>
            <a:avLst/>
            <a:gdLst/>
            <a:ahLst/>
            <a:cxnLst/>
            <a:rect l="l" t="t" r="r" b="b"/>
            <a:pathLst>
              <a:path w="2808351" h="360044">
                <a:moveTo>
                  <a:pt x="0" y="180086"/>
                </a:moveTo>
                <a:lnTo>
                  <a:pt x="40808" y="136815"/>
                </a:lnTo>
                <a:lnTo>
                  <a:pt x="110345" y="109995"/>
                </a:lnTo>
                <a:lnTo>
                  <a:pt x="156729" y="97333"/>
                </a:lnTo>
                <a:lnTo>
                  <a:pt x="210375" y="85232"/>
                </a:lnTo>
                <a:lnTo>
                  <a:pt x="270922" y="73737"/>
                </a:lnTo>
                <a:lnTo>
                  <a:pt x="338008" y="62895"/>
                </a:lnTo>
                <a:lnTo>
                  <a:pt x="411273" y="52752"/>
                </a:lnTo>
                <a:lnTo>
                  <a:pt x="490355" y="43355"/>
                </a:lnTo>
                <a:lnTo>
                  <a:pt x="574892" y="34751"/>
                </a:lnTo>
                <a:lnTo>
                  <a:pt x="664523" y="26985"/>
                </a:lnTo>
                <a:lnTo>
                  <a:pt x="758888" y="20104"/>
                </a:lnTo>
                <a:lnTo>
                  <a:pt x="857625" y="14154"/>
                </a:lnTo>
                <a:lnTo>
                  <a:pt x="960371" y="9182"/>
                </a:lnTo>
                <a:lnTo>
                  <a:pt x="1066768" y="5234"/>
                </a:lnTo>
                <a:lnTo>
                  <a:pt x="1176452" y="2357"/>
                </a:lnTo>
                <a:lnTo>
                  <a:pt x="1289062" y="597"/>
                </a:lnTo>
                <a:lnTo>
                  <a:pt x="1404239" y="0"/>
                </a:lnTo>
                <a:lnTo>
                  <a:pt x="1519396" y="597"/>
                </a:lnTo>
                <a:lnTo>
                  <a:pt x="1631991" y="2357"/>
                </a:lnTo>
                <a:lnTo>
                  <a:pt x="1741660" y="5234"/>
                </a:lnTo>
                <a:lnTo>
                  <a:pt x="1848044" y="9182"/>
                </a:lnTo>
                <a:lnTo>
                  <a:pt x="1950779" y="14154"/>
                </a:lnTo>
                <a:lnTo>
                  <a:pt x="2049505" y="20104"/>
                </a:lnTo>
                <a:lnTo>
                  <a:pt x="2143861" y="26985"/>
                </a:lnTo>
                <a:lnTo>
                  <a:pt x="2233486" y="34751"/>
                </a:lnTo>
                <a:lnTo>
                  <a:pt x="2318016" y="43355"/>
                </a:lnTo>
                <a:lnTo>
                  <a:pt x="2397093" y="52752"/>
                </a:lnTo>
                <a:lnTo>
                  <a:pt x="2470353" y="62895"/>
                </a:lnTo>
                <a:lnTo>
                  <a:pt x="2537436" y="73737"/>
                </a:lnTo>
                <a:lnTo>
                  <a:pt x="2597980" y="85232"/>
                </a:lnTo>
                <a:lnTo>
                  <a:pt x="2651625" y="97333"/>
                </a:lnTo>
                <a:lnTo>
                  <a:pt x="2698007" y="109995"/>
                </a:lnTo>
                <a:lnTo>
                  <a:pt x="2736767" y="123171"/>
                </a:lnTo>
                <a:lnTo>
                  <a:pt x="2789973" y="150879"/>
                </a:lnTo>
                <a:lnTo>
                  <a:pt x="2808351" y="180086"/>
                </a:lnTo>
                <a:lnTo>
                  <a:pt x="2803696" y="194852"/>
                </a:lnTo>
                <a:lnTo>
                  <a:pt x="2767543" y="223349"/>
                </a:lnTo>
                <a:lnTo>
                  <a:pt x="2698007" y="250156"/>
                </a:lnTo>
                <a:lnTo>
                  <a:pt x="2651625" y="262810"/>
                </a:lnTo>
                <a:lnTo>
                  <a:pt x="2597980" y="274903"/>
                </a:lnTo>
                <a:lnTo>
                  <a:pt x="2537436" y="286390"/>
                </a:lnTo>
                <a:lnTo>
                  <a:pt x="2470353" y="297222"/>
                </a:lnTo>
                <a:lnTo>
                  <a:pt x="2397093" y="307355"/>
                </a:lnTo>
                <a:lnTo>
                  <a:pt x="2318016" y="316743"/>
                </a:lnTo>
                <a:lnTo>
                  <a:pt x="2233486" y="325338"/>
                </a:lnTo>
                <a:lnTo>
                  <a:pt x="2143861" y="333095"/>
                </a:lnTo>
                <a:lnTo>
                  <a:pt x="2049505" y="339968"/>
                </a:lnTo>
                <a:lnTo>
                  <a:pt x="1950779" y="345910"/>
                </a:lnTo>
                <a:lnTo>
                  <a:pt x="1848044" y="350875"/>
                </a:lnTo>
                <a:lnTo>
                  <a:pt x="1741660" y="354817"/>
                </a:lnTo>
                <a:lnTo>
                  <a:pt x="1631991" y="357691"/>
                </a:lnTo>
                <a:lnTo>
                  <a:pt x="1519396" y="359448"/>
                </a:lnTo>
                <a:lnTo>
                  <a:pt x="1404239" y="360044"/>
                </a:lnTo>
                <a:lnTo>
                  <a:pt x="1289062" y="359448"/>
                </a:lnTo>
                <a:lnTo>
                  <a:pt x="1176452" y="357691"/>
                </a:lnTo>
                <a:lnTo>
                  <a:pt x="1066768" y="354817"/>
                </a:lnTo>
                <a:lnTo>
                  <a:pt x="960371" y="350875"/>
                </a:lnTo>
                <a:lnTo>
                  <a:pt x="857625" y="345910"/>
                </a:lnTo>
                <a:lnTo>
                  <a:pt x="758888" y="339968"/>
                </a:lnTo>
                <a:lnTo>
                  <a:pt x="664523" y="333095"/>
                </a:lnTo>
                <a:lnTo>
                  <a:pt x="574892" y="325338"/>
                </a:lnTo>
                <a:lnTo>
                  <a:pt x="490355" y="316743"/>
                </a:lnTo>
                <a:lnTo>
                  <a:pt x="411273" y="307355"/>
                </a:lnTo>
                <a:lnTo>
                  <a:pt x="338008" y="297222"/>
                </a:lnTo>
                <a:lnTo>
                  <a:pt x="270922" y="286390"/>
                </a:lnTo>
                <a:lnTo>
                  <a:pt x="210375" y="274903"/>
                </a:lnTo>
                <a:lnTo>
                  <a:pt x="156729" y="262810"/>
                </a:lnTo>
                <a:lnTo>
                  <a:pt x="110345" y="250156"/>
                </a:lnTo>
                <a:lnTo>
                  <a:pt x="71584" y="236987"/>
                </a:lnTo>
                <a:lnTo>
                  <a:pt x="18377" y="209289"/>
                </a:lnTo>
                <a:lnTo>
                  <a:pt x="0" y="180086"/>
                </a:lnTo>
                <a:close/>
              </a:path>
            </a:pathLst>
          </a:custGeom>
          <a:ln w="508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6349" y="2231174"/>
            <a:ext cx="1624583" cy="4251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8565" y="2257971"/>
            <a:ext cx="1370202" cy="231955"/>
          </a:xfrm>
          <a:custGeom>
            <a:avLst/>
            <a:gdLst/>
            <a:ahLst/>
            <a:cxnLst/>
            <a:rect l="l" t="t" r="r" b="b"/>
            <a:pathLst>
              <a:path w="1370202" h="231955">
                <a:moveTo>
                  <a:pt x="141518" y="62056"/>
                </a:moveTo>
                <a:lnTo>
                  <a:pt x="132969" y="65404"/>
                </a:lnTo>
                <a:lnTo>
                  <a:pt x="0" y="162940"/>
                </a:lnTo>
                <a:lnTo>
                  <a:pt x="150368" y="230758"/>
                </a:lnTo>
                <a:lnTo>
                  <a:pt x="162414" y="231955"/>
                </a:lnTo>
                <a:lnTo>
                  <a:pt x="172542" y="225876"/>
                </a:lnTo>
                <a:lnTo>
                  <a:pt x="176235" y="212252"/>
                </a:lnTo>
                <a:lnTo>
                  <a:pt x="173152" y="201785"/>
                </a:lnTo>
                <a:lnTo>
                  <a:pt x="122480" y="177926"/>
                </a:lnTo>
                <a:lnTo>
                  <a:pt x="39496" y="177926"/>
                </a:lnTo>
                <a:lnTo>
                  <a:pt x="35559" y="140080"/>
                </a:lnTo>
                <a:lnTo>
                  <a:pt x="105579" y="132709"/>
                </a:lnTo>
                <a:lnTo>
                  <a:pt x="155448" y="96138"/>
                </a:lnTo>
                <a:lnTo>
                  <a:pt x="162426" y="86400"/>
                </a:lnTo>
                <a:lnTo>
                  <a:pt x="162334" y="74683"/>
                </a:lnTo>
                <a:lnTo>
                  <a:pt x="152208" y="64535"/>
                </a:lnTo>
                <a:lnTo>
                  <a:pt x="141518" y="62056"/>
                </a:lnTo>
                <a:close/>
              </a:path>
              <a:path w="1370202" h="231955">
                <a:moveTo>
                  <a:pt x="105579" y="132709"/>
                </a:moveTo>
                <a:lnTo>
                  <a:pt x="35559" y="140080"/>
                </a:lnTo>
                <a:lnTo>
                  <a:pt x="39496" y="177926"/>
                </a:lnTo>
                <a:lnTo>
                  <a:pt x="73277" y="174370"/>
                </a:lnTo>
                <a:lnTo>
                  <a:pt x="48768" y="174370"/>
                </a:lnTo>
                <a:lnTo>
                  <a:pt x="45338" y="141604"/>
                </a:lnTo>
                <a:lnTo>
                  <a:pt x="93448" y="141604"/>
                </a:lnTo>
                <a:lnTo>
                  <a:pt x="105579" y="132709"/>
                </a:lnTo>
                <a:close/>
              </a:path>
              <a:path w="1370202" h="231955">
                <a:moveTo>
                  <a:pt x="107317" y="170787"/>
                </a:moveTo>
                <a:lnTo>
                  <a:pt x="39496" y="177926"/>
                </a:lnTo>
                <a:lnTo>
                  <a:pt x="122480" y="177926"/>
                </a:lnTo>
                <a:lnTo>
                  <a:pt x="107317" y="170787"/>
                </a:lnTo>
                <a:close/>
              </a:path>
              <a:path w="1370202" h="231955">
                <a:moveTo>
                  <a:pt x="45338" y="141604"/>
                </a:moveTo>
                <a:lnTo>
                  <a:pt x="48768" y="174370"/>
                </a:lnTo>
                <a:lnTo>
                  <a:pt x="74637" y="155400"/>
                </a:lnTo>
                <a:lnTo>
                  <a:pt x="45338" y="141604"/>
                </a:lnTo>
                <a:close/>
              </a:path>
              <a:path w="1370202" h="231955">
                <a:moveTo>
                  <a:pt x="74637" y="155400"/>
                </a:moveTo>
                <a:lnTo>
                  <a:pt x="48768" y="174370"/>
                </a:lnTo>
                <a:lnTo>
                  <a:pt x="73277" y="174370"/>
                </a:lnTo>
                <a:lnTo>
                  <a:pt x="107317" y="170787"/>
                </a:lnTo>
                <a:lnTo>
                  <a:pt x="74637" y="155400"/>
                </a:lnTo>
                <a:close/>
              </a:path>
              <a:path w="1370202" h="231955">
                <a:moveTo>
                  <a:pt x="1366139" y="0"/>
                </a:moveTo>
                <a:lnTo>
                  <a:pt x="105579" y="132709"/>
                </a:lnTo>
                <a:lnTo>
                  <a:pt x="74637" y="155400"/>
                </a:lnTo>
                <a:lnTo>
                  <a:pt x="107317" y="170787"/>
                </a:lnTo>
                <a:lnTo>
                  <a:pt x="1370202" y="37845"/>
                </a:lnTo>
                <a:lnTo>
                  <a:pt x="1366139" y="0"/>
                </a:lnTo>
                <a:close/>
              </a:path>
              <a:path w="1370202" h="231955">
                <a:moveTo>
                  <a:pt x="93448" y="141604"/>
                </a:moveTo>
                <a:lnTo>
                  <a:pt x="45338" y="141604"/>
                </a:lnTo>
                <a:lnTo>
                  <a:pt x="74637" y="155400"/>
                </a:lnTo>
                <a:lnTo>
                  <a:pt x="93448" y="14160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4864" y="2231174"/>
            <a:ext cx="1696211" cy="4251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97156" y="2257971"/>
            <a:ext cx="1442085" cy="232765"/>
          </a:xfrm>
          <a:custGeom>
            <a:avLst/>
            <a:gdLst/>
            <a:ahLst/>
            <a:cxnLst/>
            <a:rect l="l" t="t" r="r" b="b"/>
            <a:pathLst>
              <a:path w="1442084" h="232765">
                <a:moveTo>
                  <a:pt x="1334705" y="171389"/>
                </a:moveTo>
                <a:lnTo>
                  <a:pt x="1269162" y="202650"/>
                </a:lnTo>
                <a:lnTo>
                  <a:pt x="1266105" y="213125"/>
                </a:lnTo>
                <a:lnTo>
                  <a:pt x="1269822" y="226772"/>
                </a:lnTo>
                <a:lnTo>
                  <a:pt x="1280015" y="232765"/>
                </a:lnTo>
                <a:lnTo>
                  <a:pt x="1292097" y="231520"/>
                </a:lnTo>
                <a:lnTo>
                  <a:pt x="1408754" y="178180"/>
                </a:lnTo>
                <a:lnTo>
                  <a:pt x="1402588" y="178180"/>
                </a:lnTo>
                <a:lnTo>
                  <a:pt x="1334705" y="171389"/>
                </a:lnTo>
                <a:close/>
              </a:path>
              <a:path w="1442084" h="232765">
                <a:moveTo>
                  <a:pt x="1367387" y="155800"/>
                </a:moveTo>
                <a:lnTo>
                  <a:pt x="1334705" y="171389"/>
                </a:lnTo>
                <a:lnTo>
                  <a:pt x="1402588" y="178180"/>
                </a:lnTo>
                <a:lnTo>
                  <a:pt x="1402944" y="174625"/>
                </a:lnTo>
                <a:lnTo>
                  <a:pt x="1393316" y="174625"/>
                </a:lnTo>
                <a:lnTo>
                  <a:pt x="1367387" y="155800"/>
                </a:lnTo>
                <a:close/>
              </a:path>
              <a:path w="1442084" h="232765">
                <a:moveTo>
                  <a:pt x="1300156" y="62784"/>
                </a:moveTo>
                <a:lnTo>
                  <a:pt x="1289445" y="65260"/>
                </a:lnTo>
                <a:lnTo>
                  <a:pt x="1279344" y="75431"/>
                </a:lnTo>
                <a:lnTo>
                  <a:pt x="1279248" y="87145"/>
                </a:lnTo>
                <a:lnTo>
                  <a:pt x="1286256" y="96900"/>
                </a:lnTo>
                <a:lnTo>
                  <a:pt x="1336250" y="133195"/>
                </a:lnTo>
                <a:lnTo>
                  <a:pt x="1406397" y="140207"/>
                </a:lnTo>
                <a:lnTo>
                  <a:pt x="1402588" y="178180"/>
                </a:lnTo>
                <a:lnTo>
                  <a:pt x="1408754" y="178180"/>
                </a:lnTo>
                <a:lnTo>
                  <a:pt x="1442085" y="162940"/>
                </a:lnTo>
                <a:lnTo>
                  <a:pt x="1308608" y="66039"/>
                </a:lnTo>
                <a:lnTo>
                  <a:pt x="1300156" y="62784"/>
                </a:lnTo>
                <a:close/>
              </a:path>
              <a:path w="1442084" h="232765">
                <a:moveTo>
                  <a:pt x="1396618" y="141858"/>
                </a:moveTo>
                <a:lnTo>
                  <a:pt x="1367387" y="155800"/>
                </a:lnTo>
                <a:lnTo>
                  <a:pt x="1393316" y="174625"/>
                </a:lnTo>
                <a:lnTo>
                  <a:pt x="1396618" y="141858"/>
                </a:lnTo>
                <a:close/>
              </a:path>
              <a:path w="1442084" h="232765">
                <a:moveTo>
                  <a:pt x="1406232" y="141858"/>
                </a:moveTo>
                <a:lnTo>
                  <a:pt x="1396618" y="141858"/>
                </a:lnTo>
                <a:lnTo>
                  <a:pt x="1393316" y="174625"/>
                </a:lnTo>
                <a:lnTo>
                  <a:pt x="1402944" y="174625"/>
                </a:lnTo>
                <a:lnTo>
                  <a:pt x="1406232" y="141858"/>
                </a:lnTo>
                <a:close/>
              </a:path>
              <a:path w="1442084" h="232765">
                <a:moveTo>
                  <a:pt x="3810" y="0"/>
                </a:moveTo>
                <a:lnTo>
                  <a:pt x="0" y="37845"/>
                </a:lnTo>
                <a:lnTo>
                  <a:pt x="1334705" y="171389"/>
                </a:lnTo>
                <a:lnTo>
                  <a:pt x="1367387" y="155800"/>
                </a:lnTo>
                <a:lnTo>
                  <a:pt x="1336250" y="133195"/>
                </a:lnTo>
                <a:lnTo>
                  <a:pt x="3810" y="0"/>
                </a:lnTo>
                <a:close/>
              </a:path>
              <a:path w="1442084" h="232765">
                <a:moveTo>
                  <a:pt x="1336250" y="133195"/>
                </a:moveTo>
                <a:lnTo>
                  <a:pt x="1367387" y="155800"/>
                </a:lnTo>
                <a:lnTo>
                  <a:pt x="1396618" y="141858"/>
                </a:lnTo>
                <a:lnTo>
                  <a:pt x="1406232" y="141858"/>
                </a:lnTo>
                <a:lnTo>
                  <a:pt x="1406397" y="140207"/>
                </a:lnTo>
                <a:lnTo>
                  <a:pt x="1336250" y="13319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55976" y="3197010"/>
            <a:ext cx="233172" cy="21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80312" y="3197010"/>
            <a:ext cx="233172" cy="21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Федеральные, региональные и местные налоги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0" y="0"/>
            <a:ext cx="9144000" cy="3262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Но</a:t>
            </a:r>
            <a:r>
              <a:rPr sz="16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мативы</a:t>
            </a:r>
            <a:r>
              <a:rPr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зачисле</a:t>
            </a:r>
            <a:r>
              <a:rPr sz="16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ия</a:t>
            </a:r>
            <a:r>
              <a:rPr sz="1600" b="1" spc="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нал</a:t>
            </a:r>
            <a:r>
              <a:rPr sz="16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</a:t>
            </a:r>
            <a:r>
              <a:rPr sz="16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ов</a:t>
            </a:r>
            <a:r>
              <a:rPr sz="1600" b="1" spc="-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</a:t>
            </a:r>
            <a:r>
              <a:rPr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</a:t>
            </a:r>
            <a:r>
              <a:rPr sz="16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ов</a:t>
            </a:r>
            <a:r>
              <a:rPr sz="16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ям</a:t>
            </a:r>
            <a:r>
              <a:rPr sz="1600" b="1" spc="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</a:t>
            </a:r>
            <a:r>
              <a:rPr sz="1600" b="1" spc="-5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ю</a:t>
            </a:r>
            <a:r>
              <a:rPr sz="16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</a:t>
            </a:r>
            <a:r>
              <a:rPr sz="1600" b="1" spc="-4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ж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ета</a:t>
            </a:r>
            <a:r>
              <a:rPr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</a:t>
            </a:r>
            <a:r>
              <a:rPr sz="16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ер</a:t>
            </a:r>
            <a:r>
              <a:rPr sz="16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</a:t>
            </a:r>
            <a:r>
              <a:rPr sz="1600" b="1" spc="-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</a:t>
            </a:r>
            <a:r>
              <a:rPr sz="16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ии</a:t>
            </a:r>
            <a:r>
              <a:rPr sz="1600" b="1" spc="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Холмского района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7" name="object 94"/>
          <p:cNvSpPr/>
          <p:nvPr/>
        </p:nvSpPr>
        <p:spPr>
          <a:xfrm>
            <a:off x="755573" y="987171"/>
            <a:ext cx="0" cy="5855769"/>
          </a:xfrm>
          <a:custGeom>
            <a:avLst/>
            <a:gdLst/>
            <a:ahLst/>
            <a:cxnLst/>
            <a:rect l="l" t="t" r="r" b="b"/>
            <a:pathLst>
              <a:path h="5855769">
                <a:moveTo>
                  <a:pt x="0" y="0"/>
                </a:moveTo>
                <a:lnTo>
                  <a:pt x="0" y="58557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01" name="object 98"/>
          <p:cNvSpPr/>
          <p:nvPr/>
        </p:nvSpPr>
        <p:spPr>
          <a:xfrm>
            <a:off x="7380351" y="2956305"/>
            <a:ext cx="0" cy="3886634"/>
          </a:xfrm>
          <a:custGeom>
            <a:avLst/>
            <a:gdLst/>
            <a:ahLst/>
            <a:cxnLst/>
            <a:rect l="l" t="t" r="r" b="b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03" name="object 100"/>
          <p:cNvSpPr/>
          <p:nvPr/>
        </p:nvSpPr>
        <p:spPr>
          <a:xfrm>
            <a:off x="8316468" y="2956305"/>
            <a:ext cx="0" cy="3886634"/>
          </a:xfrm>
          <a:custGeom>
            <a:avLst/>
            <a:gdLst/>
            <a:ahLst/>
            <a:cxnLst/>
            <a:rect l="l" t="t" r="r" b="b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16" name="object 113"/>
          <p:cNvSpPr/>
          <p:nvPr/>
        </p:nvSpPr>
        <p:spPr>
          <a:xfrm>
            <a:off x="0" y="5129657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19" name="object 116"/>
          <p:cNvSpPr/>
          <p:nvPr/>
        </p:nvSpPr>
        <p:spPr>
          <a:xfrm>
            <a:off x="0" y="6044107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1" name="object 118"/>
          <p:cNvSpPr/>
          <p:nvPr/>
        </p:nvSpPr>
        <p:spPr>
          <a:xfrm>
            <a:off x="0" y="326263"/>
            <a:ext cx="0" cy="6516677"/>
          </a:xfrm>
          <a:custGeom>
            <a:avLst/>
            <a:gdLst/>
            <a:ahLst/>
            <a:cxnLst/>
            <a:rect l="l" t="t" r="r" b="b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2" name="object 119"/>
          <p:cNvSpPr/>
          <p:nvPr/>
        </p:nvSpPr>
        <p:spPr>
          <a:xfrm>
            <a:off x="9108440" y="326263"/>
            <a:ext cx="0" cy="6516677"/>
          </a:xfrm>
          <a:custGeom>
            <a:avLst/>
            <a:gdLst/>
            <a:ahLst/>
            <a:cxnLst/>
            <a:rect l="l" t="t" r="r" b="b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3" name="object 120"/>
          <p:cNvSpPr/>
          <p:nvPr/>
        </p:nvSpPr>
        <p:spPr>
          <a:xfrm>
            <a:off x="0" y="332613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4" name="object 121"/>
          <p:cNvSpPr/>
          <p:nvPr/>
        </p:nvSpPr>
        <p:spPr>
          <a:xfrm>
            <a:off x="0" y="6836590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208" name="Номер слайда 28"/>
          <p:cNvSpPr txBox="1">
            <a:spLocks/>
          </p:cNvSpPr>
          <p:nvPr/>
        </p:nvSpPr>
        <p:spPr>
          <a:xfrm>
            <a:off x="7010400" y="6669360"/>
            <a:ext cx="2133600" cy="18864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15F3-8BD0-4E72-8BAC-1566A88439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9" name="Таблица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79591"/>
              </p:ext>
            </p:extLst>
          </p:nvPr>
        </p:nvGraphicFramePr>
        <p:xfrm>
          <a:off x="306662" y="332613"/>
          <a:ext cx="8820916" cy="1867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0380"/>
                <a:gridCol w="1080120"/>
                <a:gridCol w="936104"/>
                <a:gridCol w="1080120"/>
                <a:gridCol w="1116124"/>
                <a:gridCol w="1188068"/>
              </a:tblGrid>
              <a:tr h="443068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Наименование дохода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Нормативы отчислений доходов в консолидированный бюджет района (%)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Всего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в том числе бюджет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err="1" smtClean="0">
                          <a:effectLst/>
                          <a:latin typeface="+mn-lt"/>
                        </a:rPr>
                        <a:t>мун</a:t>
                      </a:r>
                      <a:r>
                        <a:rPr lang="ru-RU" sz="1600" b="1" dirty="0" smtClean="0">
                          <a:effectLst/>
                          <a:latin typeface="+mn-lt"/>
                        </a:rPr>
                        <a:t>. района с территории</a:t>
                      </a:r>
                      <a:r>
                        <a:rPr lang="ru-RU" sz="1600" b="1" baseline="0" dirty="0" smtClean="0">
                          <a:effectLst/>
                          <a:latin typeface="+mn-lt"/>
                        </a:rPr>
                        <a:t> г/п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err="1" smtClean="0">
                          <a:effectLst/>
                          <a:latin typeface="+mn-lt"/>
                        </a:rPr>
                        <a:t>мун</a:t>
                      </a:r>
                      <a:r>
                        <a:rPr lang="ru-RU" sz="1600" b="1" dirty="0" smtClean="0">
                          <a:effectLst/>
                          <a:latin typeface="+mn-lt"/>
                        </a:rPr>
                        <a:t>.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района с территории </a:t>
                      </a:r>
                      <a:r>
                        <a:rPr lang="ru-RU" sz="1600" b="1" dirty="0" smtClean="0">
                          <a:effectLst/>
                          <a:latin typeface="+mn-lt"/>
                        </a:rPr>
                        <a:t>с/п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городских поселений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сельских поселений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10" name="Таблица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89987"/>
              </p:ext>
            </p:extLst>
          </p:nvPr>
        </p:nvGraphicFramePr>
        <p:xfrm>
          <a:off x="251521" y="2181949"/>
          <a:ext cx="8863271" cy="47277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58863"/>
                <a:gridCol w="1080894"/>
                <a:gridCol w="936775"/>
                <a:gridCol w="1080894"/>
                <a:gridCol w="1116924"/>
                <a:gridCol w="1188921"/>
              </a:tblGrid>
              <a:tr h="2545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Налоги на прибыль, доходы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9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 на доходы физических лиц *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100,0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90,0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98,0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10,0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2,0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1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9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 на совокупный доход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90,0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90,0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90,0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Государственная пошлина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4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Задолженность и перерасчеты по отмененным налогам, сборам и иным налоговым платежам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9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 с продаж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60,0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60,0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63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Доходы от использования  имущества, находящегося в государственной и муниципальной собственности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4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55,0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4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9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Штрафы, санкции, возмещение ущерба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05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7099</TotalTime>
  <Words>3055</Words>
  <Application>Microsoft Office PowerPoint</Application>
  <PresentationFormat>Экран (4:3)</PresentationFormat>
  <Paragraphs>959</Paragraphs>
  <Slides>30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– это безвозмездные и безвозвратные поступления денежных средств в бюджет.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программы Холмского района и непрограммные направления расходов муниципального бюджета, тыс.руб.</vt:lpstr>
      <vt:lpstr>Муниципальные программы Холмского района и непрограммные направления расходов муниципального бюджета, тыс.руб.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Давыдов Сергей Игоревич</dc:creator>
  <cp:lastModifiedBy>Пользователь Windows</cp:lastModifiedBy>
  <cp:revision>636</cp:revision>
  <cp:lastPrinted>2019-11-15T11:20:47Z</cp:lastPrinted>
  <dcterms:created xsi:type="dcterms:W3CDTF">2013-11-11T10:07:08Z</dcterms:created>
  <dcterms:modified xsi:type="dcterms:W3CDTF">2021-11-25T13:06:21Z</dcterms:modified>
</cp:coreProperties>
</file>