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92" r:id="rId2"/>
    <p:sldId id="257" r:id="rId3"/>
    <p:sldId id="391" r:id="rId4"/>
    <p:sldId id="390" r:id="rId5"/>
    <p:sldId id="307" r:id="rId6"/>
    <p:sldId id="448" r:id="rId7"/>
    <p:sldId id="389" r:id="rId8"/>
    <p:sldId id="388" r:id="rId9"/>
    <p:sldId id="449" r:id="rId10"/>
    <p:sldId id="454" r:id="rId11"/>
    <p:sldId id="455" r:id="rId12"/>
    <p:sldId id="456" r:id="rId13"/>
    <p:sldId id="457" r:id="rId14"/>
    <p:sldId id="319" r:id="rId15"/>
    <p:sldId id="320" r:id="rId16"/>
    <p:sldId id="321" r:id="rId17"/>
    <p:sldId id="396" r:id="rId18"/>
    <p:sldId id="402" r:id="rId19"/>
    <p:sldId id="412" r:id="rId20"/>
    <p:sldId id="414" r:id="rId21"/>
    <p:sldId id="428" r:id="rId22"/>
    <p:sldId id="442" r:id="rId23"/>
    <p:sldId id="458" r:id="rId2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8300"/>
    <a:srgbClr val="004CBC"/>
    <a:srgbClr val="FFB869"/>
    <a:srgbClr val="3F8DFF"/>
    <a:srgbClr val="217BFF"/>
    <a:srgbClr val="0057D6"/>
    <a:srgbClr val="0066FF"/>
    <a:srgbClr val="EE7D00"/>
    <a:srgbClr val="D26E00"/>
    <a:srgbClr val="FF8A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56" autoAdjust="0"/>
    <p:restoredTop sz="94164" autoAdjust="0"/>
  </p:normalViewPr>
  <p:slideViewPr>
    <p:cSldViewPr>
      <p:cViewPr>
        <p:scale>
          <a:sx n="100" d="100"/>
          <a:sy n="100" d="100"/>
        </p:scale>
        <p:origin x="-2322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770" y="-72"/>
      </p:cViewPr>
      <p:guideLst>
        <p:guide orient="horz" pos="3126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AppData\Local\Temp\&#1042;&#1077;&#1076;&#1086;&#1084;&#1089;&#1090;&#1074;&#1077;&#1085;&#1085;&#1072;&#1103;%20&#1089;&#1090;&#1088;&#1091;&#1082;&#1090;&#1091;&#1088;&#1072;%20&#1085;&#1072;%20&#1044;&#1091;&#1084;&#1091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Лист1!$C$5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Лист1!$D$4:$F$4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Лист1!$D$5:$F$5</c:f>
              <c:numCache>
                <c:formatCode>General</c:formatCode>
                <c:ptCount val="3"/>
                <c:pt idx="0">
                  <c:v>190797.6</c:v>
                </c:pt>
                <c:pt idx="1">
                  <c:v>181018.1</c:v>
                </c:pt>
                <c:pt idx="2">
                  <c:v>196375.9</c:v>
                </c:pt>
              </c:numCache>
            </c:numRef>
          </c:val>
        </c:ser>
        <c:ser>
          <c:idx val="1"/>
          <c:order val="1"/>
          <c:tx>
            <c:strRef>
              <c:f>Лист1!$C$6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Лист1!$D$4:$F$4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Лист1!$D$6:$F$6</c:f>
              <c:numCache>
                <c:formatCode>General</c:formatCode>
                <c:ptCount val="3"/>
                <c:pt idx="0">
                  <c:v>187234</c:v>
                </c:pt>
                <c:pt idx="1">
                  <c:v>178262.8</c:v>
                </c:pt>
                <c:pt idx="2">
                  <c:v>197363.6</c:v>
                </c:pt>
              </c:numCache>
            </c:numRef>
          </c:val>
        </c:ser>
        <c:ser>
          <c:idx val="2"/>
          <c:order val="2"/>
          <c:tx>
            <c:strRef>
              <c:f>Лист1!$C$7</c:f>
              <c:strCache>
                <c:ptCount val="1"/>
                <c:pt idx="0">
                  <c:v>Дефицит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Лист1!$D$4:$F$4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Лист1!$D$7:$F$7</c:f>
              <c:numCache>
                <c:formatCode>General</c:formatCode>
                <c:ptCount val="3"/>
                <c:pt idx="0">
                  <c:v>3563.6</c:v>
                </c:pt>
                <c:pt idx="1">
                  <c:v>2755.4</c:v>
                </c:pt>
                <c:pt idx="2">
                  <c:v>987.7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9304576"/>
        <c:axId val="119306112"/>
      </c:barChart>
      <c:catAx>
        <c:axId val="11930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9306112"/>
        <c:crosses val="autoZero"/>
        <c:auto val="1"/>
        <c:lblAlgn val="ctr"/>
        <c:lblOffset val="100"/>
        <c:noMultiLvlLbl val="0"/>
      </c:catAx>
      <c:valAx>
        <c:axId val="1193061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3045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Лист1!$C$11</c:f>
              <c:strCache>
                <c:ptCount val="1"/>
                <c:pt idx="0">
                  <c:v>Собственные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Лист1!$D$10:$F$10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Лист1!$D$11:$F$11</c:f>
              <c:numCache>
                <c:formatCode>General</c:formatCode>
                <c:ptCount val="3"/>
                <c:pt idx="0">
                  <c:v>32800.9</c:v>
                </c:pt>
                <c:pt idx="1">
                  <c:v>37586.300000000003</c:v>
                </c:pt>
                <c:pt idx="2">
                  <c:v>48877.1</c:v>
                </c:pt>
              </c:numCache>
            </c:numRef>
          </c:val>
        </c:ser>
        <c:ser>
          <c:idx val="1"/>
          <c:order val="1"/>
          <c:tx>
            <c:strRef>
              <c:f>Лист1!$C$12</c:f>
              <c:strCache>
                <c:ptCount val="1"/>
                <c:pt idx="0">
                  <c:v>Безвозмездные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Лист1!$D$10:$F$10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Лист1!$D$12:$F$12</c:f>
              <c:numCache>
                <c:formatCode>General</c:formatCode>
                <c:ptCount val="3"/>
                <c:pt idx="0">
                  <c:v>157996.6</c:v>
                </c:pt>
                <c:pt idx="1">
                  <c:v>143431.79999999999</c:v>
                </c:pt>
                <c:pt idx="2">
                  <c:v>147498.79999999999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355648"/>
        <c:axId val="119361536"/>
        <c:axId val="0"/>
      </c:bar3DChart>
      <c:catAx>
        <c:axId val="1193556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9361536"/>
        <c:crosses val="autoZero"/>
        <c:auto val="1"/>
        <c:lblAlgn val="ctr"/>
        <c:lblOffset val="100"/>
        <c:noMultiLvlLbl val="0"/>
      </c:catAx>
      <c:valAx>
        <c:axId val="119361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35564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Лист1!$C$15</c:f>
              <c:strCache>
                <c:ptCount val="1"/>
                <c:pt idx="0">
                  <c:v>Налоговые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Лист1!$D$14:$F$14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Лист1!$D$15:$F$15</c:f>
              <c:numCache>
                <c:formatCode>General</c:formatCode>
                <c:ptCount val="3"/>
                <c:pt idx="0">
                  <c:v>31537.5</c:v>
                </c:pt>
                <c:pt idx="1">
                  <c:v>35500.5</c:v>
                </c:pt>
                <c:pt idx="2">
                  <c:v>47094.400000000001</c:v>
                </c:pt>
              </c:numCache>
            </c:numRef>
          </c:val>
        </c:ser>
        <c:ser>
          <c:idx val="1"/>
          <c:order val="1"/>
          <c:tx>
            <c:strRef>
              <c:f>Лист1!$C$16</c:f>
              <c:strCache>
                <c:ptCount val="1"/>
                <c:pt idx="0">
                  <c:v>Неналоговые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Лист1!$D$14:$F$14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Лист1!$D$16:$F$16</c:f>
              <c:numCache>
                <c:formatCode>General</c:formatCode>
                <c:ptCount val="3"/>
                <c:pt idx="0">
                  <c:v>1192.8</c:v>
                </c:pt>
                <c:pt idx="1">
                  <c:v>2085.8000000000002</c:v>
                </c:pt>
                <c:pt idx="2">
                  <c:v>1782.7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9404800"/>
        <c:axId val="119422976"/>
      </c:barChart>
      <c:catAx>
        <c:axId val="1194048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19422976"/>
        <c:crosses val="autoZero"/>
        <c:auto val="1"/>
        <c:lblAlgn val="ctr"/>
        <c:lblOffset val="100"/>
        <c:noMultiLvlLbl val="0"/>
      </c:catAx>
      <c:valAx>
        <c:axId val="1194229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194048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6"/>
    </mc:Choice>
    <mc:Fallback>
      <c:style val="16"/>
    </mc:Fallback>
  </mc:AlternateContent>
  <c:chart>
    <c:autoTitleDeleted val="0"/>
    <c:plotArea>
      <c:layout/>
      <c:pieChart>
        <c:varyColors val="1"/>
        <c:ser>
          <c:idx val="1"/>
          <c:order val="1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Лист1!$B$20:$B$24</c:f>
              <c:strCache>
                <c:ptCount val="5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Государственная пошлина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Лист1!$D$20:$D$24</c:f>
              <c:numCache>
                <c:formatCode>General</c:formatCode>
                <c:ptCount val="5"/>
                <c:pt idx="0">
                  <c:v>36820.1</c:v>
                </c:pt>
                <c:pt idx="1">
                  <c:v>718.6</c:v>
                </c:pt>
                <c:pt idx="2">
                  <c:v>9202.7999999999993</c:v>
                </c:pt>
                <c:pt idx="3">
                  <c:v>352.9</c:v>
                </c:pt>
                <c:pt idx="4">
                  <c:v>1782.7</c:v>
                </c:pt>
              </c:numCache>
            </c:numRef>
          </c:val>
        </c:ser>
        <c:ser>
          <c:idx val="0"/>
          <c:order val="0"/>
          <c:explosion val="25"/>
          <c:cat>
            <c:strRef>
              <c:f>Лист1!$B$20:$B$24</c:f>
              <c:strCache>
                <c:ptCount val="5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Государственная пошлина</c:v>
                </c:pt>
                <c:pt idx="4">
                  <c:v>Неналоговые доходы</c:v>
                </c:pt>
              </c:strCache>
            </c:strRef>
          </c:cat>
          <c:val>
            <c:numRef>
              <c:f>Лист1!$C$20:$C$24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4"/>
          <c:order val="4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Документ!$F$6:$F$1572</c:f>
              <c:numCache>
                <c:formatCode>#,##0.00</c:formatCode>
                <c:ptCount val="12"/>
                <c:pt idx="0">
                  <c:v>42674.721949999999</c:v>
                </c:pt>
                <c:pt idx="1">
                  <c:v>437.4</c:v>
                </c:pt>
                <c:pt idx="2">
                  <c:v>983.39340000000004</c:v>
                </c:pt>
                <c:pt idx="3">
                  <c:v>13814.34498</c:v>
                </c:pt>
                <c:pt idx="4">
                  <c:v>1796.2954199999999</c:v>
                </c:pt>
                <c:pt idx="5">
                  <c:v>1707.1</c:v>
                </c:pt>
                <c:pt idx="6">
                  <c:v>86697.846609999993</c:v>
                </c:pt>
                <c:pt idx="7">
                  <c:v>31174.802599999999</c:v>
                </c:pt>
                <c:pt idx="8">
                  <c:v>10185.509330000001</c:v>
                </c:pt>
                <c:pt idx="9">
                  <c:v>1446.9925800000001</c:v>
                </c:pt>
                <c:pt idx="10">
                  <c:v>7.1097599999999996</c:v>
                </c:pt>
                <c:pt idx="11">
                  <c:v>10033.9</c:v>
                </c:pt>
              </c:numCache>
            </c:numRef>
          </c:val>
        </c:ser>
        <c:ser>
          <c:idx val="3"/>
          <c:order val="3"/>
          <c:explosion val="25"/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Документ!$E$6:$E$1572</c:f>
            </c:numRef>
          </c:val>
        </c:ser>
        <c:ser>
          <c:idx val="2"/>
          <c:order val="2"/>
          <c:explosion val="25"/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Документ!$D$6:$D$1572</c:f>
            </c:numRef>
          </c:val>
        </c:ser>
        <c:ser>
          <c:idx val="1"/>
          <c:order val="1"/>
          <c:explosion val="25"/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Документ!$C$6:$C$1572</c:f>
            </c:numRef>
          </c:val>
        </c:ser>
        <c:ser>
          <c:idx val="0"/>
          <c:order val="0"/>
          <c:explosion val="25"/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Документ!$B$6:$B$1572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697244762050611"/>
          <c:y val="0.16491168710012044"/>
          <c:w val="0.33409897990473614"/>
          <c:h val="0.6613348928200950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9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F129B55-CEB7-4C61-B104-3E7004456A56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9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619B7C07-86A6-4EC6-BF16-31EA646FDE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36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33BFF151-7695-4F2C-935C-981BD61A1EFD}" type="datetimeFigureOut">
              <a:rPr lang="ru-RU" smtClean="0"/>
              <a:pPr/>
              <a:t>25.03.2020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2EC6298F-2780-4B3F-B063-5CEE9F42DE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28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298F-2780-4B3F-B063-5CEE9F42DE28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6199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2" y="4714877"/>
            <a:ext cx="5438775" cy="4467225"/>
          </a:xfrm>
          <a:noFill/>
        </p:spPr>
        <p:txBody>
          <a:bodyPr lIns="91381" tIns="45687" rIns="91381" bIns="45687"/>
          <a:lstStyle/>
          <a:p>
            <a:endParaRPr lang="ru-RU" altLang="ru-RU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16256-B379-46B5-89AC-2AA2DBDCD20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38D3-D101-44C6-B991-D928E36EE784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3CA8-59ED-4571-B826-27D3492FD838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B42D-6345-4471-A348-0889FE5BC166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4099-83AF-47D0-AE38-B223F02144E9}" type="datetime1">
              <a:rPr lang="en-US" smtClean="0"/>
              <a:pPr/>
              <a:t>3/25/2020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B20D-FD84-4099-B4AB-0E6FA923D9F8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02D3-1A53-436D-87CB-8A21AF414F28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2-9B2C-4749-B2D1-69AA102129B2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E41A-2000-4EFB-BA63-1438B0696B7E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4E61C-737C-443E-BD79-D2A273AF1EB7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647-1BDD-4CC0-8FB6-BC62791456A8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E40F-8A76-4DD4-BB69-8CF256DC4B66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C046-9629-4407-B6DE-74DD16F43122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291DE-F664-4966-B917-7AE9AF1FCB6A}" type="datetime1">
              <a:rPr lang="en-US" smtClean="0"/>
              <a:pPr/>
              <a:t>3/25/2020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6669360"/>
            <a:ext cx="2133600" cy="1886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0" y="1844824"/>
            <a:ext cx="9144000" cy="230425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Об исполнении бюджета Холмского муниципального района за 2019 год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(Бюджет для граждан)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0" y="6209928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Комитет  финансов Администрации Холмского муниципального района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2020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857533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2019 году в разрезе разделов и подразделов, тыс.рублей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10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493590"/>
              </p:ext>
            </p:extLst>
          </p:nvPr>
        </p:nvGraphicFramePr>
        <p:xfrm>
          <a:off x="323526" y="857536"/>
          <a:ext cx="8460942" cy="570380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409324"/>
                <a:gridCol w="890626"/>
                <a:gridCol w="1127883"/>
                <a:gridCol w="905226"/>
                <a:gridCol w="1127883"/>
              </a:tblGrid>
              <a:tr h="4953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Наименование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Раздел, Подраздел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План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Исполнено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% Исполнения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Общегосударственные вопросы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42 674 721,95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42 648 407,68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99,94%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1541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1 462 250,11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1 462 250,11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88559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Функционирование Правительства Российской Федерации, высших 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18 757 460,79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18 757 460,79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Судебная система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5 000,00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1 316,00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26,32%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81054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Обеспечение деятельности финансовых, налоговых и таможенных органов и органов  финансового (финансово-бюджетного) надзора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4 821 274,27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4 813 644,00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99,84%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Резервные фонды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15 000,00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Другие общегосударственные вопросы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17 613 736,78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17 613 736,78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Национальная оборона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0200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437 400,00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437 400,00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Мобилизационная и вневойсковая подготовка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0203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437 400,00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437 400,00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1034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Национальная безопасность и правоохранительная деятельность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983 393,40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983 393,40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8539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Защита населения и территории от чрезвычайных ситуаций природного и техногенного характера, гражданская оборона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983 393,40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983 393,40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100,00%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2019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761219"/>
              </p:ext>
            </p:extLst>
          </p:nvPr>
        </p:nvGraphicFramePr>
        <p:xfrm>
          <a:off x="323526" y="1304761"/>
          <a:ext cx="8568953" cy="525658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465614"/>
                <a:gridCol w="901995"/>
                <a:gridCol w="1142281"/>
                <a:gridCol w="916782"/>
                <a:gridCol w="1142281"/>
              </a:tblGrid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  Национальная экономика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13 814 344,98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12 184 245,34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88,20%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Сельское хозяйство и рыболовство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54 700,00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54 700,00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    Дорожное хозяйство (дорожные фонды)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13 060 936,31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11 430 836,67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87,52%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72205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Другие вопросы в области национальной экономики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698 708,67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698 708,67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Жилищно-коммунальное хозяйство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0500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1 796 295,42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1 796 295,42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Жилищное хозяйство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0501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627 670,99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627 670,99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Коммунальное хозяйство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0502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1 168 624,43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1 168 624,43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Охрана окружающей среды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0600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1 707 100,00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9099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Другие вопросы в области охраны  окружающей среды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0605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1 707 100,00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0,00%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2019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279909"/>
              </p:ext>
            </p:extLst>
          </p:nvPr>
        </p:nvGraphicFramePr>
        <p:xfrm>
          <a:off x="179511" y="1340764"/>
          <a:ext cx="8748973" cy="540060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559429"/>
                <a:gridCol w="920944"/>
                <a:gridCol w="1166279"/>
                <a:gridCol w="936042"/>
                <a:gridCol w="1166279"/>
              </a:tblGrid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Образование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86 697 846,61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86 470 938,08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99,74%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Дошкольное образование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26 206 807,47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26 202 637,47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99,98%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Общее образование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36 316 895,84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36 094 833,31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99,39%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Дополнительное образование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22 994 649,09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22 993 973,09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8693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Молодежная политика и оздоровление детей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1 033 709,21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1 033 709,21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8693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Другие вопросы в области 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145 785,00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145 785,00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Культура, кинематография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0800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31 174 802,60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31 174 802,60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Культура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0801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31 174 802,60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31 174 802,60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Социальная политика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10 185 509,33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10 180 136,52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99,95%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Пенсионное обеспечение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1 556 234,73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1 556 234,73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Социальное обеспечение населения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290 473,62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290 473,62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Охрана семьи и детства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8 338 800,98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8 333 428,17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99,94%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2019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049224"/>
              </p:ext>
            </p:extLst>
          </p:nvPr>
        </p:nvGraphicFramePr>
        <p:xfrm>
          <a:off x="287523" y="1411533"/>
          <a:ext cx="8568953" cy="392567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465614"/>
                <a:gridCol w="901995"/>
                <a:gridCol w="1142281"/>
                <a:gridCol w="916782"/>
                <a:gridCol w="1142281"/>
              </a:tblGrid>
              <a:tr h="39061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Физическая культура и спорт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1 446 992,58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1 446 992,58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9061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Физическая культура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1101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1 446 992,58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1 446 992,58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71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Обслуживание государственного и муниципального долга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1300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7 109,76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7 109,76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6404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Обслуживание  государственного внутреннего и  муниципального долга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1301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7 109,76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7 109,76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445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Межбюджетные трансферты общего характера бюджетам субъектов РФ и муниципальных образований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10 033 900,00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10 033 900,00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82029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Дотация на выравнивание бюджетной обеспеченности субъектов Российской федерации и муниципальных образований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10 033 900,00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10 033 900,00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445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ВСЕГО РАСХОДОВ: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200 959 416,63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197 363 621,38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98,21%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за 2019 год, 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14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853224"/>
              </p:ext>
            </p:extLst>
          </p:nvPr>
        </p:nvGraphicFramePr>
        <p:xfrm>
          <a:off x="107504" y="980648"/>
          <a:ext cx="8928993" cy="5884671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5257838"/>
                <a:gridCol w="1202978"/>
                <a:gridCol w="1400016"/>
                <a:gridCol w="1068161"/>
              </a:tblGrid>
              <a:tr h="1671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Наименование 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Утверждено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Исполнено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% Исполнения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 anchor="ctr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"Развитие образования в Холмском муниципальном  районе на 2015-2021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89 623 833,95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89 395 532,61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99,75%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"Развитие физической культуры и спорта в Холмском муниципальном районе на 2017-2021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1 413 938,76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1 413 938,76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37356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"Молодежь Холмского муниципального района на 2017-2021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154 749,34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154 749,34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"Патриотическое воспитание населения Холмского района на 2017-2021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294 352,82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294 352,82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72933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"Комплексные меры противодействия наркомании и зависимости от других психоактивных веществ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24 999,00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24 999,00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37356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 Холмского муниципального района "Доступная среда для инвалидов на 2017-2020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21 514,82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21 514,82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 Охрана окружающей среды и экологической безопасности района на 2017-2019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1 707 100,00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района" Повышение безопасности дорожного движения в районе на 2017-2019годы"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195 326,99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195 326,99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"Управление муниципальными финансами Холмского района на 2019-2025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16 200 949,09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16 193 318,82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99,95%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 Поддержка молодежи. оказавшейся в трудной жизненной ситуации на 2017-2020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5 000,00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5 000,00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37356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"Культура Холмского района на 2015-2020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35 769 063,90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35 769 063,90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 за 2019 год, 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15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3313763"/>
              </p:ext>
            </p:extLst>
          </p:nvPr>
        </p:nvGraphicFramePr>
        <p:xfrm>
          <a:off x="107504" y="980642"/>
          <a:ext cx="8856984" cy="5796733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5215435"/>
                <a:gridCol w="1193276"/>
                <a:gridCol w="1388727"/>
                <a:gridCol w="1059546"/>
              </a:tblGrid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"Развитие жилищного строительства на территории Холмского муниципального района на 2017-2020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290 473,62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290 473,62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100,00%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"Комплексное развитие инфраструктуры водоснабжения и водоотведения в Холмском районе на 2014-2016 годы и на плановый период до 2019 года.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80 720,00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76 740,00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95,07%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"Об энергосбережении в Холмском муниципальном районе на 2014-2016 годы и на плановый период до 2019 года."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10 000,00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10 000,00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100,00%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"Развитие малого и среднего предпринимательства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450 000,00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450 000,00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"Информатизация органов местного самоуправления Холмского муниципального района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707 015,73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707 015,73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"Реформирование и развитие муниципальной службы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109 785,00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109 785,00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"Развитие сельского хозяйства Холмского муниципального района на 2014-2020 годы".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19 775,73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19 775,73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"Устойчивое развитие сельских территорий в Холмском муниципальном районе на 2014-2017 годы и на плановый период до 2020 года"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4 999,54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4 999,54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82237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"Укрепление материально- технической базы предприятий жилищно-коммунального хозяйства Холмского района на 2014-2018 годы и на плановый период до 2021 года"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915 215,07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915 215,07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 за 2019год, 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16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345895"/>
              </p:ext>
            </p:extLst>
          </p:nvPr>
        </p:nvGraphicFramePr>
        <p:xfrm>
          <a:off x="143508" y="1124743"/>
          <a:ext cx="8856984" cy="5148575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5167424"/>
                <a:gridCol w="1182291"/>
                <a:gridCol w="1375940"/>
                <a:gridCol w="1131329"/>
              </a:tblGrid>
              <a:tr h="97573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"Совершенствование и содержание дорожного хозяйства Холмского муниципального района на 2016-2018 годы и на плановый период до 2021 года"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13 060 936,31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11 430 836,67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87,52%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121372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«Обеспечение муниципальных учреждений и органов местного самоуправления Холмского муниципального района в сфере бухгалтерского и иного (транспортного, хозяйственно-технического и бытового) обслуживания на 2016-2020 гг.»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14 746 615,97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14 746 615,97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100,00%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73775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"Противодействие коррупции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3 000,00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3 000,00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100,00%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73775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"Управление муниципальным имуществом в Холмском муниципальном районе на 2019-2021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253 409,36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253 409,36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100,00%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73775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"Развитие управления земельными ресурсами в Холмском муниципальном районе на 2018-2020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215 256,67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215 256,67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100,00%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26178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Расходы по муниципальным программам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176 278 031,67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172 700 920,42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97,97%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26178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Непрограммные расходы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24 681 384,96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24 662 700,96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99,92%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22229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ВСЕГО РАСХОДОВ: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200 959 416,63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197 363 621,38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98,21%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Развитие образования  в Холмском муниципальном районе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на 2015-2021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2019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501243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2018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71698,7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89623,8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89395,5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124,7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99,75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0" y="5949280"/>
            <a:ext cx="9144000" cy="720080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280242"/>
              </p:ext>
            </p:extLst>
          </p:nvPr>
        </p:nvGraphicFramePr>
        <p:xfrm>
          <a:off x="153927" y="4706954"/>
          <a:ext cx="8846056" cy="2151045"/>
        </p:xfrm>
        <a:graphic>
          <a:graphicData uri="http://schemas.openxmlformats.org/drawingml/2006/table">
            <a:tbl>
              <a:tblPr/>
              <a:tblGrid>
                <a:gridCol w="1971702"/>
                <a:gridCol w="2081241"/>
                <a:gridCol w="2665449"/>
                <a:gridCol w="2127664"/>
              </a:tblGrid>
              <a:tr h="7131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26202,6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36094,8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1033,7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8333,4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79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Дошкольное образование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Общее образование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Молодежная политика и оздоровление детей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Охрана семьи и детства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07504" y="1232756"/>
          <a:ext cx="3816424" cy="2323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534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 smtClean="0"/>
                        <a:t>1.Обеспечение на территории района доступного и качественного образования, соответствующего перспективным задачам развития экономики и потребностям населения района</a:t>
                      </a:r>
                    </a:p>
                    <a:p>
                      <a:r>
                        <a:rPr lang="ru-RU" sz="1000" dirty="0" smtClean="0"/>
                        <a:t> 2. Комплексное решение жизнеустройства детей-сирот и детей, оставшихся без попечения родителей</a:t>
                      </a:r>
                    </a:p>
                    <a:p>
                      <a:r>
                        <a:rPr lang="ru-RU" sz="1000" dirty="0" smtClean="0"/>
                        <a:t>3. Обеспечение реализации муниципальной программы «Развитие образования в Холмском муниципальном районе на 2015-2021 годы»и прочие мероприятия в области образования</a:t>
                      </a:r>
                    </a:p>
                    <a:p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 образования  Администрации Холмского муниципального района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50" name="Picture 2" descr="D:\temp\20160525\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3628" cy="1264078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temp\20160525\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516322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-1"/>
            <a:ext cx="9144000" cy="1201707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Развитие физической культуры и спорта в Холмском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муниципальном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районе  на 2017-2021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2018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885609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2017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2009,8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1413,9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1413,9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70,4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231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365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1.Создание условий для занятий населения физической культурой и спортом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2.Организация деятельности Муниципального учреждения «</a:t>
                      </a:r>
                      <a:r>
                        <a:rPr lang="ru-RU" sz="1200" dirty="0" err="1" smtClean="0"/>
                        <a:t>Физкультурно</a:t>
                      </a:r>
                      <a:r>
                        <a:rPr lang="ru-RU" sz="1200" dirty="0" smtClean="0"/>
                        <a:t> – оздоровительный комплекс»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Главный специалист по спорту, физической культуре и молодежной политики Администрации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970711"/>
              </p:ext>
            </p:extLst>
          </p:nvPr>
        </p:nvGraphicFramePr>
        <p:xfrm>
          <a:off x="107504" y="4653136"/>
          <a:ext cx="7056784" cy="1121811"/>
        </p:xfrm>
        <a:graphic>
          <a:graphicData uri="http://schemas.openxmlformats.org/drawingml/2006/table">
            <a:tbl>
              <a:tblPr/>
              <a:tblGrid>
                <a:gridCol w="2081106"/>
                <a:gridCol w="2482884"/>
                <a:gridCol w="2492794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251,4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1162,5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6451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 районных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местных мероприятий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деятельности учреждений в сфере физической культуры и спорта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temp\20160525\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48702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«Обеспечение жильем молодых семей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Холмском муниципальном районе на 2017-2020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2019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4469736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2018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378,0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283,5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283,5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75,0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49411" y="365419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129300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>
              <a:solidFill>
                <a:srgbClr val="004CBC"/>
              </a:solidFill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26953" y="1274733"/>
          <a:ext cx="3760839" cy="2658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0839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534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 -Обеспечение предоставления молодым семьям социальных выплат на предоставление жилья экономического класса или строительство индивидуального жилого дома экономического класса, а также создание условий для привлечения молодыми семьями собственных средств, дополнительных финансовых средств кредитных и других организаций, предоставляющих кредиты и займы, в том числе ипотечные кредиты, для приобретения жилого помещения или строительства индивидуального жилого дома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</a:t>
                      </a:r>
                      <a:r>
                        <a:rPr lang="ru-RU" sz="1200" baseline="0" dirty="0" smtClean="0"/>
                        <a:t> по управлению муниципальным имуществом и экономике Администрации Холмского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003291"/>
              </p:ext>
            </p:extLst>
          </p:nvPr>
        </p:nvGraphicFramePr>
        <p:xfrm>
          <a:off x="107504" y="4926032"/>
          <a:ext cx="8892988" cy="1277955"/>
        </p:xfrm>
        <a:graphic>
          <a:graphicData uri="http://schemas.openxmlformats.org/drawingml/2006/table">
            <a:tbl>
              <a:tblPr/>
              <a:tblGrid>
                <a:gridCol w="3240360"/>
                <a:gridCol w="2880320"/>
                <a:gridCol w="2772308"/>
              </a:tblGrid>
              <a:tr h="689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78,4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142,7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62,4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89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федерального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областного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местного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627" y="5085143"/>
            <a:ext cx="1810512" cy="164160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8267" y="939419"/>
            <a:ext cx="8656320" cy="4363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875" indent="260350" algn="just">
              <a:lnSpc>
                <a:spcPct val="100000"/>
              </a:lnSpc>
            </a:pPr>
            <a:r>
              <a:rPr sz="1800" dirty="0" smtClean="0">
                <a:latin typeface="Calibri"/>
                <a:cs typeface="Calibri"/>
              </a:rPr>
              <a:t>«</a:t>
            </a:r>
            <a:r>
              <a:rPr sz="180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ля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ан</a:t>
            </a:r>
            <a:r>
              <a:rPr sz="1800" spc="0" dirty="0" smtClean="0">
                <a:latin typeface="Calibri"/>
                <a:cs typeface="Calibri"/>
              </a:rPr>
              <a:t>»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</a:t>
            </a:r>
            <a:r>
              <a:rPr sz="1800" spc="-40" err="1" smtClean="0">
                <a:latin typeface="Calibri"/>
                <a:cs typeface="Calibri"/>
              </a:rPr>
              <a:t>о</a:t>
            </a:r>
            <a:r>
              <a:rPr sz="1800" spc="0" err="1" smtClean="0">
                <a:latin typeface="Calibri"/>
                <a:cs typeface="Calibri"/>
              </a:rPr>
              <a:t>л</a:t>
            </a:r>
            <a:r>
              <a:rPr sz="1800" spc="-15" err="1" smtClean="0">
                <a:latin typeface="Calibri"/>
                <a:cs typeface="Calibri"/>
              </a:rPr>
              <a:t>о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е</a:t>
            </a:r>
            <a:r>
              <a:rPr sz="1800" spc="10" err="1" smtClean="0">
                <a:latin typeface="Calibri"/>
                <a:cs typeface="Calibri"/>
              </a:rPr>
              <a:t>н</a:t>
            </a:r>
            <a:r>
              <a:rPr sz="1800" spc="0" err="1" smtClean="0">
                <a:latin typeface="Calibri"/>
                <a:cs typeface="Calibri"/>
              </a:rPr>
              <a:t>ия</a:t>
            </a:r>
            <a:r>
              <a:rPr sz="1800" spc="-10" err="1" smtClean="0">
                <a:latin typeface="Calibri"/>
                <a:cs typeface="Calibri"/>
              </a:rPr>
              <a:t>м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решения Думы Холмского муниципального района о муниципальном</a:t>
            </a:r>
            <a:r>
              <a:rPr sz="1800" spc="1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lang="ru-RU" sz="1800" spc="0" dirty="0" smtClean="0">
                <a:latin typeface="Calibri"/>
                <a:cs typeface="Calibri"/>
              </a:rPr>
              <a:t> и основными показателями его исполнения.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2700" indent="313690" algn="just">
              <a:lnSpc>
                <a:spcPct val="100000"/>
              </a:lnSpc>
            </a:pPr>
            <a:r>
              <a:rPr sz="1800" dirty="0" err="1" smtClean="0">
                <a:latin typeface="Calibri"/>
                <a:cs typeface="Calibri"/>
              </a:rPr>
              <a:t>Пр</a:t>
            </a:r>
            <a:r>
              <a:rPr sz="1800" spc="-2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та</a:t>
            </a:r>
            <a:r>
              <a:rPr sz="1800" spc="-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информ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ция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дназ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чена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ш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ро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круга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ль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ова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-15" dirty="0" err="1" smtClean="0">
                <a:latin typeface="Calibri"/>
                <a:cs typeface="Calibri"/>
              </a:rPr>
              <a:t>б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15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</a:t>
            </a:r>
            <a:r>
              <a:rPr sz="1800" spc="-2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лезна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ентам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огам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вр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дым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ем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0" dirty="0" err="1" smtClean="0">
                <a:latin typeface="Calibri"/>
                <a:cs typeface="Calibri"/>
              </a:rPr>
              <a:t>пен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ио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рам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угим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риям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ления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err="1" smtClean="0">
                <a:latin typeface="Calibri"/>
                <a:cs typeface="Calibri"/>
              </a:rPr>
              <a:t>к</a:t>
            </a:r>
            <a:r>
              <a:rPr sz="1800" spc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 муниципальный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атрагивает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sz="1800" spc="2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sz="1800" spc="-20" err="1" smtClean="0">
                <a:latin typeface="Calibri"/>
                <a:cs typeface="Calibri"/>
              </a:rPr>
              <a:t>т</a:t>
            </a:r>
            <a:r>
              <a:rPr sz="1800" spc="-25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ля</a:t>
            </a:r>
            <a:r>
              <a:rPr sz="1800" spc="-10" smtClean="0">
                <a:latin typeface="Calibri"/>
                <a:cs typeface="Calibri"/>
              </a:rPr>
              <a:t> </a:t>
            </a:r>
            <a:r>
              <a:rPr lang="ru-RU" sz="1800" spc="-10" dirty="0" smtClean="0">
                <a:latin typeface="Calibri"/>
                <a:cs typeface="Calibri"/>
              </a:rPr>
              <a:t>Холмского муниципального района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3335" indent="260350" algn="just">
              <a:lnSpc>
                <a:spcPct val="100000"/>
              </a:lnSpc>
            </a:pPr>
            <a:r>
              <a:rPr sz="1800" spc="-1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раждане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нало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щ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ки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треби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твенн</a:t>
            </a:r>
            <a:r>
              <a:rPr sz="1800" spc="10" dirty="0" err="1" smtClean="0">
                <a:latin typeface="Calibri"/>
                <a:cs typeface="Calibri"/>
              </a:rPr>
              <a:t>ы</a:t>
            </a:r>
            <a:r>
              <a:rPr sz="1800" spc="0" dirty="0" err="1" smtClean="0">
                <a:latin typeface="Calibri"/>
                <a:cs typeface="Calibri"/>
              </a:rPr>
              <a:t>х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40" dirty="0" err="1" smtClean="0">
                <a:latin typeface="Calibri"/>
                <a:cs typeface="Calibri"/>
              </a:rPr>
              <a:t>б</a:t>
            </a:r>
            <a:r>
              <a:rPr sz="1800" spc="0" dirty="0" err="1" smtClean="0">
                <a:latin typeface="Calibri"/>
                <a:cs typeface="Calibri"/>
              </a:rPr>
              <a:t>лаг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лж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быть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увер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пер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мые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ас</a:t>
            </a:r>
            <a:r>
              <a:rPr sz="1800" spc="-10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оря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ие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ль</a:t>
            </a:r>
            <a:r>
              <a:rPr sz="1800" spc="-2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у</a:t>
            </a:r>
            <a:r>
              <a:rPr sz="1800" spc="-15" dirty="0" err="1" smtClean="0">
                <a:latin typeface="Calibri"/>
                <a:cs typeface="Calibri"/>
              </a:rPr>
              <a:t>ют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про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эфф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кти</a:t>
            </a:r>
            <a:r>
              <a:rPr sz="1800" spc="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но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прин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ят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онкрет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ые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-60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8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таты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0" dirty="0" err="1" smtClean="0">
                <a:latin typeface="Calibri"/>
                <a:cs typeface="Calibri"/>
              </a:rPr>
              <a:t>ества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 </a:t>
            </a:r>
            <a:r>
              <a:rPr sz="1800" spc="-20" dirty="0" err="1" smtClean="0">
                <a:latin typeface="Calibri"/>
                <a:cs typeface="Calibri"/>
              </a:rPr>
              <a:t>це</a:t>
            </a:r>
            <a:r>
              <a:rPr sz="1800" spc="0" dirty="0" err="1" smtClean="0">
                <a:latin typeface="Calibri"/>
                <a:cs typeface="Calibri"/>
              </a:rPr>
              <a:t>ло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се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-15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3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лове</a:t>
            </a:r>
            <a:r>
              <a:rPr sz="1800" spc="-1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1"/>
              </a:spcBef>
            </a:pPr>
            <a:endParaRPr sz="1200" dirty="0"/>
          </a:p>
          <a:p>
            <a:pPr marL="12700" marR="14604" indent="260350" algn="just">
              <a:lnSpc>
                <a:spcPct val="100000"/>
              </a:lnSpc>
            </a:pPr>
            <a:r>
              <a:rPr sz="1800" spc="-5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тар</a:t>
            </a:r>
            <a:r>
              <a:rPr sz="1800" spc="1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ли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туп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оня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граждан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фо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ме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2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аза</a:t>
            </a:r>
            <a:r>
              <a:rPr sz="1800" spc="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основные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парам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тры</a:t>
            </a:r>
            <a:r>
              <a:rPr sz="1800" spc="15" smtClean="0">
                <a:latin typeface="Calibri"/>
                <a:cs typeface="Calibri"/>
              </a:rPr>
              <a:t> </a:t>
            </a:r>
            <a:r>
              <a:rPr sz="1800" spc="25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та</a:t>
            </a:r>
            <a:r>
              <a:rPr lang="ru-RU" sz="1800" spc="0" dirty="0" smtClean="0">
                <a:latin typeface="Calibri"/>
                <a:cs typeface="Calibri"/>
              </a:rPr>
              <a:t> муниципального района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4425315">
              <a:lnSpc>
                <a:spcPct val="100000"/>
              </a:lnSpc>
              <a:spcBef>
                <a:spcPts val="60"/>
              </a:spcBef>
              <a:tabLst>
                <a:tab pos="6127750" algn="l"/>
              </a:tabLst>
            </a:pP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Здраво</a:t>
            </a:r>
            <a:r>
              <a:rPr sz="1600" spc="-40" dirty="0" err="1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хране</a:t>
            </a:r>
            <a:r>
              <a:rPr sz="1600" spc="-20" dirty="0" err="1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ие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	</a:t>
            </a:r>
            <a:r>
              <a:rPr lang="ru-RU" sz="1600" spc="-10" dirty="0" smtClean="0">
                <a:solidFill>
                  <a:srgbClr val="A6A6A6"/>
                </a:solidFill>
                <a:latin typeface="Calibri"/>
                <a:cs typeface="Calibri"/>
              </a:rPr>
              <a:t>Администрация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75303" y="5276596"/>
            <a:ext cx="65278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ru-RU" sz="2000" dirty="0" smtClean="0">
                <a:latin typeface="Calibri"/>
                <a:cs typeface="Calibri"/>
              </a:rPr>
              <a:t>Решение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0457" y="5276596"/>
            <a:ext cx="1438910" cy="8172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8895">
              <a:lnSpc>
                <a:spcPct val="100000"/>
              </a:lnSpc>
            </a:pPr>
            <a:r>
              <a:rPr sz="2000" spc="-14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раждане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3770"/>
              </a:lnSpc>
            </a:pPr>
            <a:r>
              <a:rPr sz="3200" b="1" smtClean="0">
                <a:latin typeface="Calibri"/>
                <a:cs typeface="Calibri"/>
              </a:rPr>
              <a:t>Б</a:t>
            </a:r>
            <a:r>
              <a:rPr sz="3200" b="1" spc="-95" smtClean="0">
                <a:latin typeface="Calibri"/>
                <a:cs typeface="Calibri"/>
              </a:rPr>
              <a:t>ю</a:t>
            </a:r>
            <a:r>
              <a:rPr sz="3200" b="1" spc="0" smtClean="0">
                <a:latin typeface="Calibri"/>
                <a:cs typeface="Calibri"/>
              </a:rPr>
              <a:t>д</a:t>
            </a:r>
            <a:r>
              <a:rPr sz="3200" b="1" spc="-55" smtClean="0">
                <a:latin typeface="Calibri"/>
                <a:cs typeface="Calibri"/>
              </a:rPr>
              <a:t>ж</a:t>
            </a:r>
            <a:r>
              <a:rPr sz="3200" b="1" spc="-20" smtClean="0">
                <a:latin typeface="Calibri"/>
                <a:cs typeface="Calibri"/>
              </a:rPr>
              <a:t>е</a:t>
            </a:r>
            <a:r>
              <a:rPr sz="3200" b="1" spc="0" smtClean="0">
                <a:latin typeface="Calibri"/>
                <a:cs typeface="Calibri"/>
              </a:rPr>
              <a:t>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1344" y="5327396"/>
            <a:ext cx="1177925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Образование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3536" y="5724956"/>
            <a:ext cx="125222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3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lang="ru-RU" sz="2000" spc="-135" dirty="0" smtClean="0">
                <a:solidFill>
                  <a:srgbClr val="A6A6A6"/>
                </a:solidFill>
                <a:latin typeface="Calibri"/>
                <a:cs typeface="Calibri"/>
              </a:rPr>
              <a:t>лава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5303" y="6069380"/>
            <a:ext cx="101028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Ф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на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сы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8096" y="6120180"/>
            <a:ext cx="781050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5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65" smtClean="0">
                <a:solidFill>
                  <a:srgbClr val="A6A6A6"/>
                </a:solidFill>
                <a:latin typeface="Calibri"/>
                <a:cs typeface="Calibri"/>
              </a:rPr>
              <a:t>у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</a:t>
            </a:r>
            <a:r>
              <a:rPr sz="1600" spc="-75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тура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94145" y="6069380"/>
            <a:ext cx="2060575" cy="6223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Э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оном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2000">
              <a:latin typeface="Calibri"/>
              <a:cs typeface="Calibri"/>
            </a:endParaRPr>
          </a:p>
          <a:p>
            <a:pPr marL="169545">
              <a:lnSpc>
                <a:spcPct val="100000"/>
              </a:lnSpc>
              <a:spcBef>
                <a:spcPts val="400"/>
              </a:spcBef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Социал</a:t>
            </a:r>
            <a:r>
              <a:rPr sz="1600" spc="-20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ная</a:t>
            </a:r>
            <a:r>
              <a:rPr sz="1600" spc="10" smtClean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п</a:t>
            </a:r>
            <a:r>
              <a:rPr sz="1600" spc="-40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ли</a:t>
            </a:r>
            <a:r>
              <a:rPr sz="1600" spc="-5" smtClean="0">
                <a:solidFill>
                  <a:srgbClr val="A6A6A6"/>
                </a:solidFill>
                <a:latin typeface="Calibri"/>
                <a:cs typeface="Calibri"/>
              </a:rPr>
              <a:t>т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1600" spc="-35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17490" y="6374180"/>
            <a:ext cx="146494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Пр</a:t>
            </a:r>
            <a:r>
              <a:rPr sz="2000" spc="-20" smtClean="0">
                <a:solidFill>
                  <a:srgbClr val="A6A6A6"/>
                </a:solidFill>
                <a:latin typeface="Calibri"/>
                <a:cs typeface="Calibri"/>
              </a:rPr>
              <a:t>е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дприятия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43427" y="5634228"/>
            <a:ext cx="979931" cy="4145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180000"/>
            <a:ext cx="9144000" cy="54869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Что такое «Бюджет для граждан»?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temp\20160525\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7704" cy="1269491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Совершенствование и содержание дорожного хозяйства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муниципального района на 2016-2018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2019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2090508"/>
              </p:ext>
            </p:extLst>
          </p:nvPr>
        </p:nvGraphicFramePr>
        <p:xfrm>
          <a:off x="3995935" y="1088740"/>
          <a:ext cx="4848085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59"/>
                <a:gridCol w="1548694"/>
                <a:gridCol w="1818032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13060,9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11430,8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87,5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>
              <a:solidFill>
                <a:srgbClr val="004CBC"/>
              </a:solidFill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17414" y="1232756"/>
          <a:ext cx="3806514" cy="2198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651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80947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условий для безопасного и бесперебойного движения автомобильного транспорта путем обеспечения сохранности автомобильных дорог и улучшения их транспортно-эксплуатационного состояния.</a:t>
                      </a:r>
                    </a:p>
                    <a:p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Администрация Холмского муниципального района в лице отдела обеспечения по вопросам жизнедеятельности и строительства Администрации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9484045"/>
              </p:ext>
            </p:extLst>
          </p:nvPr>
        </p:nvGraphicFramePr>
        <p:xfrm>
          <a:off x="107506" y="4689139"/>
          <a:ext cx="5508610" cy="1656185"/>
        </p:xfrm>
        <a:graphic>
          <a:graphicData uri="http://schemas.openxmlformats.org/drawingml/2006/table">
            <a:tbl>
              <a:tblPr/>
              <a:tblGrid>
                <a:gridCol w="2782126"/>
                <a:gridCol w="2726484"/>
              </a:tblGrid>
              <a:tr h="3681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528,0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543,7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8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Улучшение транспортно-эксплуатационных показателей и обеспечение устойчивого функционирования автомобильных дорог общего пользования местного значения в соответствии с нормативными требованиями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Предоставление иных межбюджетных трансфертов из дорожного фонда муниципального района бюджетам городского и сельских поселений на формирование муниципального дорожного фонда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976156" y="4905164"/>
            <a:ext cx="29163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000" dirty="0" smtClean="0"/>
          </a:p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10359,1</a:t>
            </a:r>
            <a:endParaRPr lang="ru-RU" sz="1400" b="1" dirty="0">
              <a:solidFill>
                <a:srgbClr val="FF0000"/>
              </a:solidFill>
            </a:endParaRPr>
          </a:p>
          <a:p>
            <a:pPr algn="ctr"/>
            <a:r>
              <a:rPr lang="ru-RU" sz="1000" dirty="0" smtClean="0"/>
              <a:t>Расходы </a:t>
            </a:r>
            <a:r>
              <a:rPr lang="ru-RU" sz="1000" dirty="0"/>
              <a:t>на строительства, реконструкции, капитального ремонта и ремонта автомобильных дорог общего пользования местного значения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temp\LW61AgBQzA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27330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Управление муниципальными финансами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района на 2019-2025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2019 году (тыс. рублей):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829050"/>
              </p:ext>
            </p:extLst>
          </p:nvPr>
        </p:nvGraphicFramePr>
        <p:xfrm>
          <a:off x="107505" y="4581127"/>
          <a:ext cx="8928990" cy="1951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330"/>
                <a:gridCol w="2976330"/>
                <a:gridCol w="2976330"/>
              </a:tblGrid>
              <a:tr h="64106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12190,1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3967,2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36,0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10411"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Финансовая поддержка городского и сельских поселений Холмского района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и обеспечение осуществления бюджетного процесса, управление  муниципальным долгом в Холмском районе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Повышение эффективности бюджетных расходов</a:t>
                      </a: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5409131"/>
              </p:ext>
            </p:extLst>
          </p:nvPr>
        </p:nvGraphicFramePr>
        <p:xfrm>
          <a:off x="3995936" y="1088740"/>
          <a:ext cx="503065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915"/>
                <a:gridCol w="1545938"/>
                <a:gridCol w="1814797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16200,9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16193,3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99,95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1933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9048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эффективной муниципальной политики в сфере управления финансами, обеспечение долгосрочной сбалансированности, устойчивости бюджетной системы Холмского района  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комитет финансов Администрации Холмского района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6273316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«Культура Холмского района на 2015-2020 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2019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9003164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2018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2018году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34527,4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35769,1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35769,1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103,6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1850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430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1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Развитие культурного потенциала Холмского района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0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777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 культуры администрации Холмского муниципального района 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522295"/>
              </p:ext>
            </p:extLst>
          </p:nvPr>
        </p:nvGraphicFramePr>
        <p:xfrm>
          <a:off x="791580" y="4644390"/>
          <a:ext cx="8280920" cy="2213610"/>
        </p:xfrm>
        <a:graphic>
          <a:graphicData uri="http://schemas.openxmlformats.org/drawingml/2006/table">
            <a:tbl>
              <a:tblPr/>
              <a:tblGrid>
                <a:gridCol w="1669540"/>
                <a:gridCol w="1642828"/>
                <a:gridCol w="2081018"/>
                <a:gridCol w="1284776"/>
                <a:gridCol w="1602758"/>
              </a:tblGrid>
              <a:tr h="2111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124,4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275,1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2445,3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588,1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8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Продвижение имиджа Холмского района как культурно-исторического города, развитие межрайонных, межрегиональных и международных культурных связей, проведение общественно значимых мероприятий. Информационное обеспечение деятельности в сфере культуры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Сохранение объектов культурного наследия, находящихся в собственности Холмского района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Укрепление единого культурного и информационного пространства на территории района, преодоление отставания и диспропорций в культурном уровне сельских поселений и районного центра, в том числе путем укрепления и модернизации материально-технической базы учреждений культуры, поддержка творческих инициатив населения района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Укрепление материально-технической  базы, приобретение оборудования для сельских учреждений культуры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1837,2</a:t>
                      </a:r>
                    </a:p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Ремонтные работы (текущий ремонт) в отношении зданий домов культуры (и их филиалов).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31" name="Rectangle 11"/>
          <p:cNvSpPr>
            <a:spLocks noChangeArrowheads="1"/>
          </p:cNvSpPr>
          <p:nvPr/>
        </p:nvSpPr>
        <p:spPr bwMode="auto">
          <a:xfrm>
            <a:off x="395536" y="1052736"/>
            <a:ext cx="8532948" cy="48936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dirty="0" smtClean="0"/>
              <a:t>Адрес: </a:t>
            </a:r>
          </a:p>
          <a:p>
            <a:pPr algn="r"/>
            <a:r>
              <a:rPr lang="ru-RU" dirty="0" smtClean="0"/>
              <a:t>175270, Новгородская область, г. Холм, пл. Победы, д.4</a:t>
            </a:r>
          </a:p>
          <a:p>
            <a:endParaRPr lang="ru-RU" b="1" dirty="0" smtClean="0"/>
          </a:p>
          <a:p>
            <a:r>
              <a:rPr lang="ru-RU" sz="2400" b="1" dirty="0" smtClean="0"/>
              <a:t>Телефон / факс:                                            </a:t>
            </a:r>
            <a:r>
              <a:rPr lang="ru-RU" dirty="0" smtClean="0"/>
              <a:t>(81654) 59-186</a:t>
            </a:r>
            <a:endParaRPr lang="en-US" dirty="0" smtClean="0"/>
          </a:p>
          <a:p>
            <a:endParaRPr lang="en-US" b="1" dirty="0" smtClean="0"/>
          </a:p>
          <a:p>
            <a:r>
              <a:rPr lang="en-US" sz="2400" b="1" dirty="0" smtClean="0"/>
              <a:t>E-mail:</a:t>
            </a:r>
            <a:r>
              <a:rPr lang="ru-RU" sz="2400" b="1" dirty="0" smtClean="0"/>
              <a:t>                                                              </a:t>
            </a:r>
            <a:r>
              <a:rPr lang="en-US" dirty="0" smtClean="0"/>
              <a:t>holmfin@mail.ru</a:t>
            </a:r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</a:t>
            </a:r>
            <a:endParaRPr lang="en-US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400" b="1" dirty="0" smtClean="0"/>
              <a:t>Страница в электронно-коммуникационной сети «Интернет»</a:t>
            </a:r>
            <a:r>
              <a:rPr lang="ru-RU" dirty="0" smtClean="0"/>
              <a:t> </a:t>
            </a:r>
            <a:r>
              <a:rPr lang="en-US" dirty="0"/>
              <a:t>http://www.holmadmin.net/vlast/komfin.html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" y="106935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Комитет финансов Администрации Холмского муниципального района</a:t>
            </a:r>
          </a:p>
          <a:p>
            <a:pPr algn="ctr"/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309320"/>
            <a:ext cx="8784976" cy="324036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©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</a:rPr>
              <a:t>Комитет финансов Администрации Холмского муниципального района 2020г.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5298477"/>
              </p:ext>
            </p:extLst>
          </p:nvPr>
        </p:nvGraphicFramePr>
        <p:xfrm>
          <a:off x="153926" y="1128684"/>
          <a:ext cx="8846566" cy="5504673"/>
        </p:xfrm>
        <a:graphic>
          <a:graphicData uri="http://schemas.openxmlformats.org/drawingml/2006/table">
            <a:tbl>
              <a:tblPr/>
              <a:tblGrid>
                <a:gridCol w="5412677"/>
                <a:gridCol w="1142789"/>
                <a:gridCol w="1142789"/>
                <a:gridCol w="1148311"/>
              </a:tblGrid>
              <a:tr h="54273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показатель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2018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 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2019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9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оценка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0728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Численность постоянного населения (среднегодовая), тыс. человек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5,18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5,05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5,05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714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Ввод в действие жилых домов,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кв.м.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781,0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smtClean="0">
                          <a:solidFill>
                            <a:srgbClr val="000000"/>
                          </a:solidFill>
                          <a:latin typeface="Calibri"/>
                        </a:rPr>
                        <a:t>491,0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491,0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728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Среднемесячная заработная плата одного работника, тыс.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947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Величина прожиточного минимума,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10751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11280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11280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019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безработицы, %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ea typeface="+mj-ea"/>
                <a:cs typeface="+mj-cs"/>
              </a:rPr>
              <a:t>Основные показатели социально-экономического развития Холмского муниципального района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96" y="548680"/>
            <a:ext cx="1731264" cy="1731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40140" y="551687"/>
            <a:ext cx="403859" cy="521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2780" y="1313688"/>
            <a:ext cx="522731" cy="5212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2119131"/>
              </p:ext>
            </p:extLst>
          </p:nvPr>
        </p:nvGraphicFramePr>
        <p:xfrm>
          <a:off x="245172" y="2342514"/>
          <a:ext cx="8647308" cy="4149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6535"/>
                <a:gridCol w="1389969"/>
                <a:gridCol w="1450402"/>
                <a:gridCol w="1450402"/>
              </a:tblGrid>
              <a:tr h="480440">
                <a:tc>
                  <a:txBody>
                    <a:bodyPr/>
                    <a:lstStyle/>
                    <a:p>
                      <a:pPr marL="0" indent="0" algn="ctr"/>
                      <a:endParaRPr sz="1800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утверждено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исполнено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Темп роста к 2018 году, %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DE4"/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191249,6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196375,9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108,5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smtClean="0">
                          <a:latin typeface="+mn-lt"/>
                          <a:cs typeface="Arial"/>
                        </a:rPr>
                        <a:t>из</a:t>
                      </a:r>
                      <a:r>
                        <a:rPr sz="1800" spc="-2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ни</a:t>
                      </a:r>
                      <a:r>
                        <a:rPr sz="1800" spc="-10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: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4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Н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нен</a:t>
                      </a:r>
                      <a:r>
                        <a:rPr sz="1800" b="1" spc="-10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5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ды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43009,4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48877,1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130,0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7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Без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5" smtClean="0">
                          <a:latin typeface="+mn-lt"/>
                          <a:cs typeface="Arial"/>
                        </a:rPr>
                        <a:t>з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мездные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у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ения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148240,2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147498,8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102,8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6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3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200959,4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197363,6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110,7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7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III.</a:t>
                      </a:r>
                      <a:r>
                        <a:rPr sz="1800" b="1" spc="-3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-), пр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(+)</a:t>
                      </a:r>
                      <a:endParaRPr sz="180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-9709,7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-987,7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776">
                <a:tc>
                  <a:txBody>
                    <a:bodyPr/>
                    <a:lstStyle/>
                    <a:p>
                      <a:pPr marL="0" marR="577215" indent="0" algn="l">
                        <a:lnSpc>
                          <a:spcPct val="100000"/>
                        </a:lnSpc>
                      </a:pPr>
                      <a:r>
                        <a:rPr sz="1800" b="1" spc="-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V</a:t>
                      </a:r>
                      <a:r>
                        <a:rPr sz="1800" b="1" spc="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Ис</a:t>
                      </a:r>
                      <a:r>
                        <a:rPr sz="1800" b="1" spc="-6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чни</a:t>
                      </a:r>
                      <a:r>
                        <a:rPr sz="1800" b="1" spc="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к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4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инанс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1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ания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та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-9709,7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-987,7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R="0" algn="ctr">
              <a:lnSpc>
                <a:spcPts val="2400"/>
              </a:lnSpc>
            </a:pPr>
            <a:r>
              <a:rPr lang="ru-RU" sz="2800" b="1" spc="-15" dirty="0" smtClean="0">
                <a:cs typeface="Trebuchet MS"/>
              </a:rPr>
              <a:t>Ос</a:t>
            </a:r>
            <a:r>
              <a:rPr lang="ru-RU" sz="2800" b="1" spc="-25" dirty="0" smtClean="0">
                <a:cs typeface="Trebuchet MS"/>
              </a:rPr>
              <a:t>н</a:t>
            </a:r>
            <a:r>
              <a:rPr lang="ru-RU" sz="2800" b="1" spc="-15" dirty="0" smtClean="0">
                <a:cs typeface="Trebuchet MS"/>
              </a:rPr>
              <a:t>овн</a:t>
            </a:r>
            <a:r>
              <a:rPr lang="ru-RU" sz="2800" b="1" spc="-30" dirty="0" smtClean="0">
                <a:cs typeface="Trebuchet MS"/>
              </a:rPr>
              <a:t>ы</a:t>
            </a:r>
            <a:r>
              <a:rPr lang="ru-RU" sz="2800" b="1" spc="-15" dirty="0" smtClean="0">
                <a:cs typeface="Trebuchet MS"/>
              </a:rPr>
              <a:t>е</a:t>
            </a:r>
            <a:r>
              <a:rPr lang="ru-RU" sz="2800" b="1" spc="15" dirty="0" smtClean="0">
                <a:cs typeface="Trebuchet MS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показатели исполнения  бюджета муниципального района в 2019 году</a:t>
            </a:r>
            <a:endParaRPr lang="ru-RU" sz="2800" b="1" spc="-15" dirty="0" smtClean="0">
              <a:cs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56207" y="1844824"/>
            <a:ext cx="1787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31470" algn="r">
              <a:lnSpc>
                <a:spcPct val="100000"/>
              </a:lnSpc>
            </a:pPr>
            <a:r>
              <a:rPr lang="ru-RU" spc="-10" dirty="0" smtClean="0">
                <a:cs typeface="Arial"/>
              </a:rPr>
              <a:t>(тыс.</a:t>
            </a:r>
            <a:r>
              <a:rPr lang="ru-RU" spc="20" dirty="0" smtClean="0">
                <a:cs typeface="Arial"/>
              </a:rPr>
              <a:t> </a:t>
            </a:r>
            <a:r>
              <a:rPr lang="ru-RU" spc="-25" dirty="0" smtClean="0">
                <a:cs typeface="Arial"/>
              </a:rPr>
              <a:t>р</a:t>
            </a:r>
            <a:r>
              <a:rPr lang="ru-RU" spc="-20" dirty="0" smtClean="0">
                <a:cs typeface="Arial"/>
              </a:rPr>
              <a:t>у</a:t>
            </a:r>
            <a:r>
              <a:rPr lang="ru-RU" spc="-85" dirty="0" smtClean="0">
                <a:cs typeface="Arial"/>
              </a:rPr>
              <a:t>б</a:t>
            </a:r>
            <a:r>
              <a:rPr lang="ru-RU" spc="-10" dirty="0" smtClean="0">
                <a:cs typeface="Arial"/>
              </a:rPr>
              <a:t>лей)</a:t>
            </a:r>
            <a:endParaRPr lang="ru-RU" dirty="0">
              <a:cs typeface="Arial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показатели исполнения  бюджета муниципального района по годам,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Прямоугольная выноска 4"/>
          <p:cNvSpPr/>
          <p:nvPr/>
        </p:nvSpPr>
        <p:spPr bwMode="auto">
          <a:xfrm>
            <a:off x="5256076" y="944724"/>
            <a:ext cx="1309816" cy="444843"/>
          </a:xfrm>
          <a:prstGeom prst="wedgeRectCallout">
            <a:avLst>
              <a:gd name="adj1" fmla="val 33884"/>
              <a:gd name="adj2" fmla="val 159023"/>
            </a:avLst>
          </a:prstGeom>
          <a:noFill/>
          <a:ln w="2540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108,5%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2018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 bwMode="auto">
          <a:xfrm>
            <a:off x="7416316" y="1016732"/>
            <a:ext cx="1309816" cy="444843"/>
          </a:xfrm>
          <a:prstGeom prst="wedgeRectCallout">
            <a:avLst>
              <a:gd name="adj1" fmla="val -33412"/>
              <a:gd name="adj2" fmla="val 113074"/>
            </a:avLst>
          </a:prstGeom>
          <a:noFill/>
          <a:ln w="25400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110,7%</a:t>
            </a:r>
            <a:r>
              <a:rPr kumimoji="0" lang="ru-RU" sz="12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</a:rPr>
              <a:t> к уровню 2018 г.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229761"/>
              </p:ext>
            </p:extLst>
          </p:nvPr>
        </p:nvGraphicFramePr>
        <p:xfrm>
          <a:off x="142875" y="1664804"/>
          <a:ext cx="8858250" cy="47291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доходной части  муниципального бюджета</a:t>
            </a:r>
          </a:p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2019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2982727"/>
              </p:ext>
            </p:extLst>
          </p:nvPr>
        </p:nvGraphicFramePr>
        <p:xfrm>
          <a:off x="107504" y="1031606"/>
          <a:ext cx="8856984" cy="5756590"/>
        </p:xfrm>
        <a:graphic>
          <a:graphicData uri="http://schemas.openxmlformats.org/drawingml/2006/table">
            <a:tbl>
              <a:tblPr/>
              <a:tblGrid>
                <a:gridCol w="4841223"/>
                <a:gridCol w="1182419"/>
                <a:gridCol w="1338586"/>
                <a:gridCol w="1494756"/>
              </a:tblGrid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Показатель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утверждено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исполнено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Налоговые доходы,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41795,3</a:t>
                      </a:r>
                      <a:endParaRPr lang="ru-RU" sz="1600" b="1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47094,4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112,7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 на доходы физических лиц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32964,0</a:t>
                      </a:r>
                      <a:endParaRPr lang="ru-RU" sz="1600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36820,1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111,7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Акцизы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642,8</a:t>
                      </a:r>
                      <a:endParaRPr lang="ru-RU" sz="1600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718,6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Налоги на совокупный доход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7778,6</a:t>
                      </a:r>
                      <a:endParaRPr lang="ru-RU" sz="1600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9202,8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118,3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Государственная пошлина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409,9</a:t>
                      </a:r>
                      <a:endParaRPr lang="ru-RU" sz="1600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352,9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86,1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Неналоговые доходы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1214,1</a:t>
                      </a:r>
                      <a:endParaRPr lang="ru-RU" sz="1600" b="1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1782,7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146,8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Безвозмездные поступления,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148240,2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147498,8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дотации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47620,1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47620,1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субсидии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24561,8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23843,2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97,1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субвенции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57658,6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57635,8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Иные межбюджетные трансферты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18399,7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18399,7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ДОХОДЫ ВСЕГО: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191249,6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196375,9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102,7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791580" y="0"/>
            <a:ext cx="8130746" cy="8530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t" anchorCtr="0"/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Динамика доходов бюджета муниципального района, тыс. рублей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7</a:t>
            </a:fld>
            <a:endParaRPr lang="ru-RU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9915155"/>
              </p:ext>
            </p:extLst>
          </p:nvPr>
        </p:nvGraphicFramePr>
        <p:xfrm>
          <a:off x="467544" y="1016732"/>
          <a:ext cx="817290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752248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Налоговые и неналоговые доходы  бюджета муниципального района в 2019 году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object 4"/>
          <p:cNvSpPr txBox="1"/>
          <p:nvPr/>
        </p:nvSpPr>
        <p:spPr>
          <a:xfrm rot="16200000">
            <a:off x="-648326" y="2493150"/>
            <a:ext cx="1476164" cy="17951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wrap="square" lIns="0" tIns="0" rIns="0" bIns="0" rtlCol="0">
            <a:noAutofit/>
          </a:bodyPr>
          <a:lstStyle/>
          <a:p>
            <a:pPr marL="12700" algn="ctr">
              <a:lnSpc>
                <a:spcPct val="100000"/>
              </a:lnSpc>
            </a:pPr>
            <a:r>
              <a:rPr lang="ru-RU" sz="1000" b="1" dirty="0" smtClean="0">
                <a:latin typeface="Calibri"/>
                <a:cs typeface="Calibri"/>
              </a:rPr>
              <a:t>тыс. рублей</a:t>
            </a:r>
            <a:endParaRPr sz="1000" dirty="0">
              <a:latin typeface="Calibri"/>
              <a:cs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16016" y="764704"/>
            <a:ext cx="4284476" cy="954107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Структура налоговых и неналоговых доходов муниципального бюджета за 2019 год в разрезе доходных источников (тыс.рублей, % в общей сумме доходов)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87524" y="764704"/>
            <a:ext cx="4284476" cy="738664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latin typeface="Calibri" pitchFamily="34" charset="0"/>
              </a:rPr>
              <a:t>Динамика поступлений по налоговым и неналоговым доходам муниципального бюджета с 2016 года (тыс.рублей)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8</a:t>
            </a:fld>
            <a:endParaRPr lang="ru-RU" dirty="0"/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9918675"/>
              </p:ext>
            </p:extLst>
          </p:nvPr>
        </p:nvGraphicFramePr>
        <p:xfrm>
          <a:off x="287338" y="1503368"/>
          <a:ext cx="4140646" cy="52019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9344524"/>
              </p:ext>
            </p:extLst>
          </p:nvPr>
        </p:nvGraphicFramePr>
        <p:xfrm>
          <a:off x="4572000" y="1718811"/>
          <a:ext cx="4428492" cy="4950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0"/>
            <a:ext cx="9144001" cy="63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направления расходов муниципального бюджета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 2019 году,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4447" y="5583267"/>
            <a:ext cx="3369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libri" pitchFamily="34" charset="0"/>
              </a:rPr>
              <a:t>Всего – 197363,6 тыс. рублей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830" y="6027003"/>
            <a:ext cx="5609138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7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libri" pitchFamily="34" charset="0"/>
              </a:rPr>
              <a:t>Процент</a:t>
            </a:r>
            <a:r>
              <a:rPr lang="en-US" sz="1600" b="1" dirty="0" smtClean="0">
                <a:latin typeface="Calibri" pitchFamily="34" charset="0"/>
              </a:rPr>
              <a:t> </a:t>
            </a:r>
            <a:r>
              <a:rPr lang="ru-RU" sz="1600" b="1" dirty="0" smtClean="0">
                <a:latin typeface="Calibri" pitchFamily="34" charset="0"/>
              </a:rPr>
              <a:t>исполнения:	Холмский муниципальный район – 98,2%</a:t>
            </a:r>
          </a:p>
          <a:p>
            <a:r>
              <a:rPr lang="ru-RU" sz="1600" b="1" dirty="0" smtClean="0">
                <a:latin typeface="Calibri" pitchFamily="34" charset="0"/>
              </a:rPr>
              <a:t>			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6935742"/>
              </p:ext>
            </p:extLst>
          </p:nvPr>
        </p:nvGraphicFramePr>
        <p:xfrm>
          <a:off x="304800" y="-161925"/>
          <a:ext cx="8534399" cy="718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/>
      </a:spPr>
      <a:bodyPr vert="horz" anchor="ctr">
        <a:noAutofit/>
      </a:bodyPr>
      <a:lstStyle>
        <a:defPPr algn="ctr">
          <a:defRPr sz="1800" b="1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5251</TotalTime>
  <Words>2729</Words>
  <Application>Microsoft Office PowerPoint</Application>
  <PresentationFormat>Экран (4:3)</PresentationFormat>
  <Paragraphs>664</Paragraphs>
  <Slides>23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Давыдов Сергей Игоревич</dc:creator>
  <cp:lastModifiedBy>User</cp:lastModifiedBy>
  <cp:revision>600</cp:revision>
  <cp:lastPrinted>2019-03-22T07:30:11Z</cp:lastPrinted>
  <dcterms:created xsi:type="dcterms:W3CDTF">2013-11-11T10:07:08Z</dcterms:created>
  <dcterms:modified xsi:type="dcterms:W3CDTF">2020-03-25T07:52:02Z</dcterms:modified>
</cp:coreProperties>
</file>