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9" r:id="rId8"/>
    <p:sldId id="388" r:id="rId9"/>
    <p:sldId id="449" r:id="rId10"/>
    <p:sldId id="454" r:id="rId11"/>
    <p:sldId id="455" r:id="rId12"/>
    <p:sldId id="319" r:id="rId13"/>
    <p:sldId id="414" r:id="rId14"/>
    <p:sldId id="440" r:id="rId15"/>
    <p:sldId id="456" r:id="rId16"/>
    <p:sldId id="457" r:id="rId1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09"/>
    <a:srgbClr val="FFB869"/>
    <a:srgbClr val="3F8DFF"/>
    <a:srgbClr val="004CBC"/>
    <a:srgbClr val="217BFF"/>
    <a:srgbClr val="0057D6"/>
    <a:srgbClr val="0066FF"/>
    <a:srgbClr val="EE7D00"/>
    <a:srgbClr val="FA8300"/>
    <a:srgbClr val="D26E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830" autoAdjust="0"/>
    <p:restoredTop sz="93939" autoAdjust="0"/>
  </p:normalViewPr>
  <p:slideViewPr>
    <p:cSldViewPr>
      <p:cViewPr>
        <p:scale>
          <a:sx n="100" d="100"/>
          <a:sy n="100" d="100"/>
        </p:scale>
        <p:origin x="-558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26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9.9663359089986581E-2"/>
          <c:y val="9.476356478011469E-2"/>
          <c:w val="0.89461118701845765"/>
          <c:h val="0.71663675466626253"/>
        </c:manualLayout>
      </c:layout>
      <c:barChart>
        <c:barDir val="col"/>
        <c:grouping val="clustered"/>
        <c:ser>
          <c:idx val="0"/>
          <c:order val="0"/>
          <c:tx>
            <c:strRef>
              <c:f>Лист2!$A$2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>
              <a:gsLst>
                <a:gs pos="0">
                  <a:srgbClr val="1F497D">
                    <a:lumMod val="60000"/>
                    <a:lumOff val="40000"/>
                  </a:srgbClr>
                </a:gs>
                <a:gs pos="51000">
                  <a:srgbClr val="1F497D">
                    <a:lumMod val="40000"/>
                    <a:lumOff val="6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0" scaled="0"/>
            </a:gradFill>
          </c:spPr>
          <c:dLbls>
            <c:showVal val="1"/>
          </c:dLbls>
          <c:cat>
            <c:strRef>
              <c:f>Лист2!$B$1:$D$1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Лист2!$B$2:$D$2</c:f>
              <c:numCache>
                <c:formatCode>General</c:formatCode>
                <c:ptCount val="3"/>
                <c:pt idx="0">
                  <c:v>12740.5</c:v>
                </c:pt>
                <c:pt idx="1">
                  <c:v>9409.7999999999938</c:v>
                </c:pt>
                <c:pt idx="2">
                  <c:v>9842.7000000000007</c:v>
                </c:pt>
              </c:numCache>
            </c:numRef>
          </c:val>
        </c:ser>
        <c:ser>
          <c:idx val="1"/>
          <c:order val="1"/>
          <c:tx>
            <c:strRef>
              <c:f>Лист2!$A$3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>
              <a:gsLst>
                <a:gs pos="0">
                  <a:srgbClr val="C0504D">
                    <a:lumMod val="60000"/>
                    <a:lumOff val="40000"/>
                  </a:srgbClr>
                </a:gs>
                <a:gs pos="51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0" scaled="0"/>
            </a:gradFill>
          </c:spPr>
          <c:dLbls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9038</a:t>
                    </a:r>
                    <a:r>
                      <a:rPr lang="ru-RU" smtClean="0"/>
                      <a:t>,0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Лист2!$B$1:$D$1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Лист2!$B$3:$D$3</c:f>
              <c:numCache>
                <c:formatCode>General</c:formatCode>
                <c:ptCount val="3"/>
                <c:pt idx="0" formatCode="0.0">
                  <c:v>13521.2</c:v>
                </c:pt>
                <c:pt idx="1">
                  <c:v>9250.2000000000007</c:v>
                </c:pt>
                <c:pt idx="2">
                  <c:v>9038</c:v>
                </c:pt>
              </c:numCache>
            </c:numRef>
          </c:val>
        </c:ser>
        <c:ser>
          <c:idx val="2"/>
          <c:order val="2"/>
          <c:tx>
            <c:strRef>
              <c:f>Лист2!$A$4</c:f>
              <c:strCache>
                <c:ptCount val="1"/>
                <c:pt idx="0">
                  <c:v>Профицит/Дефицит</c:v>
                </c:pt>
              </c:strCache>
            </c:strRef>
          </c:tx>
          <c:spPr>
            <a:gradFill>
              <a:gsLst>
                <a:gs pos="0">
                  <a:srgbClr val="9BBB59">
                    <a:lumMod val="75000"/>
                  </a:srgbClr>
                </a:gs>
                <a:gs pos="51000">
                  <a:srgbClr val="9BBB59">
                    <a:lumMod val="60000"/>
                    <a:lumOff val="40000"/>
                  </a:srgbClr>
                </a:gs>
                <a:gs pos="100000">
                  <a:schemeClr val="accent3">
                    <a:lumMod val="75000"/>
                  </a:schemeClr>
                </a:gs>
              </a:gsLst>
              <a:lin ang="0" scaled="0"/>
            </a:gradFill>
          </c:spPr>
          <c:dLbls>
            <c:showVal val="1"/>
          </c:dLbls>
          <c:cat>
            <c:strRef>
              <c:f>Лист2!$B$1:$D$1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Лист2!$B$4:$D$4</c:f>
              <c:numCache>
                <c:formatCode>General</c:formatCode>
                <c:ptCount val="3"/>
                <c:pt idx="0" formatCode="0.0">
                  <c:v>-780.7</c:v>
                </c:pt>
                <c:pt idx="1">
                  <c:v>159.6</c:v>
                </c:pt>
                <c:pt idx="2">
                  <c:v>804.7</c:v>
                </c:pt>
              </c:numCache>
            </c:numRef>
          </c:val>
        </c:ser>
        <c:gapWidth val="75"/>
        <c:overlap val="-25"/>
        <c:axId val="127851136"/>
        <c:axId val="127857024"/>
      </c:barChart>
      <c:catAx>
        <c:axId val="12785113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/>
          <a:lstStyle/>
          <a:p>
            <a:pPr>
              <a:defRPr sz="1600"/>
            </a:pPr>
            <a:endParaRPr lang="ru-RU"/>
          </a:p>
        </c:txPr>
        <c:crossAx val="127857024"/>
        <c:crosses val="autoZero"/>
        <c:auto val="1"/>
        <c:lblAlgn val="ctr"/>
        <c:lblOffset val="100"/>
      </c:catAx>
      <c:valAx>
        <c:axId val="127857024"/>
        <c:scaling>
          <c:orientation val="minMax"/>
        </c:scaling>
        <c:axPos val="l"/>
        <c:majorGridlines/>
        <c:numFmt formatCode="#,##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ru-RU"/>
          </a:p>
        </c:txPr>
        <c:crossAx val="127851136"/>
        <c:crosses val="autoZero"/>
        <c:crossBetween val="between"/>
      </c:valAx>
      <c:spPr>
        <a:noFill/>
        <a:ln w="19037">
          <a:noFill/>
        </a:ln>
      </c:spPr>
    </c:plotArea>
    <c:legend>
      <c:legendPos val="b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</c:chart>
  <c:txPr>
    <a:bodyPr/>
    <a:lstStyle/>
    <a:p>
      <a:pPr>
        <a:defRPr sz="1400" b="1">
          <a:latin typeface="Calibri" pitchFamily="34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1.3435158434370322E-2"/>
          <c:y val="9.2589760551236647E-3"/>
          <c:w val="0.96990818368059706"/>
          <c:h val="0.77203101116609563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1F497D">
                    <a:lumMod val="60000"/>
                    <a:lumOff val="40000"/>
                  </a:srgbClr>
                </a:gs>
                <a:gs pos="50000">
                  <a:srgbClr val="1F497D">
                    <a:lumMod val="60000"/>
                    <a:lumOff val="40000"/>
                  </a:srgb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9573">
              <a:noFill/>
              <a:prstDash val="solid"/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 rot="0" vert="horz"/>
              <a:lstStyle/>
              <a:p>
                <a:pPr>
                  <a:defRPr sz="1600" b="1"/>
                </a:pPr>
                <a:endParaRPr lang="ru-RU"/>
              </a:p>
            </c:txPr>
            <c:dLblPos val="ctr"/>
            <c:showVal val="1"/>
          </c:dLbls>
          <c:cat>
            <c:strRef>
              <c:f>Лист1!$A$2:$A$4</c:f>
              <c:strCache>
                <c:ptCount val="3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5860.2</c:v>
                </c:pt>
                <c:pt idx="1">
                  <c:v>5857.4</c:v>
                </c:pt>
                <c:pt idx="2">
                  <c:v>5979.1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gradFill>
              <a:gsLst>
                <a:gs pos="0">
                  <a:srgbClr val="C0504D">
                    <a:lumMod val="40000"/>
                    <a:lumOff val="60000"/>
                  </a:srgbClr>
                </a:gs>
                <a:gs pos="50000">
                  <a:srgbClr val="C0504D">
                    <a:lumMod val="40000"/>
                    <a:lumOff val="60000"/>
                  </a:srgb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c:spPr>
          <c:dLbls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6880.3</c:v>
                </c:pt>
                <c:pt idx="1">
                  <c:v>3552.4</c:v>
                </c:pt>
                <c:pt idx="2">
                  <c:v>3863.6</c:v>
                </c:pt>
              </c:numCache>
            </c:numRef>
          </c:val>
        </c:ser>
        <c:gapWidth val="100"/>
        <c:overlap val="100"/>
        <c:axId val="136014464"/>
        <c:axId val="136024448"/>
      </c:barChart>
      <c:catAx>
        <c:axId val="136014464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6024448"/>
        <c:crosses val="autoZero"/>
        <c:auto val="1"/>
        <c:lblAlgn val="ctr"/>
        <c:lblOffset val="100"/>
      </c:catAx>
      <c:valAx>
        <c:axId val="136024448"/>
        <c:scaling>
          <c:orientation val="minMax"/>
          <c:max val="26000"/>
          <c:min val="0"/>
        </c:scaling>
        <c:delete val="1"/>
        <c:axPos val="l"/>
        <c:numFmt formatCode="#,##0" sourceLinked="0"/>
        <c:tickLblPos val="none"/>
        <c:crossAx val="136014464"/>
        <c:crosses val="autoZero"/>
        <c:crossBetween val="between"/>
      </c:valAx>
      <c:spPr>
        <a:noFill/>
        <a:ln w="19146">
          <a:noFill/>
        </a:ln>
      </c:spPr>
    </c:plotArea>
    <c:legend>
      <c:legendPos val="b"/>
      <c:layout>
        <c:manualLayout>
          <c:xMode val="edge"/>
          <c:yMode val="edge"/>
          <c:x val="4.2764473679725423E-3"/>
          <c:y val="0.88823014730153749"/>
          <c:w val="0.9739690572903138"/>
          <c:h val="0.10948148446286952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287">
          <a:latin typeface="Calibri" pitchFamily="34" charset="0"/>
        </a:defRPr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227"/>
      <c:perspective val="30"/>
    </c:view3D>
    <c:plotArea>
      <c:layout>
        <c:manualLayout>
          <c:layoutTarget val="inner"/>
          <c:xMode val="edge"/>
          <c:yMode val="edge"/>
          <c:x val="3.7374347746366075E-2"/>
          <c:y val="1.5704736288610906E-3"/>
          <c:w val="0.96262576048882609"/>
          <c:h val="0.9809577136191316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8"/>
          <c:dLbls>
            <c:dLbl>
              <c:idx val="0"/>
              <c:layout>
                <c:manualLayout>
                  <c:x val="0.14972601555021006"/>
                  <c:y val="7.6157489914425273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5</a:t>
                    </a:r>
                    <a:r>
                      <a:rPr lang="ru-RU" sz="1100" dirty="0" smtClean="0"/>
                      <a:t>655,1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29,1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1"/>
              <c:layout>
                <c:manualLayout>
                  <c:x val="0.14794833094425833"/>
                  <c:y val="8.5070843326700799E-2"/>
                </c:manualLayout>
              </c:layout>
              <c:tx>
                <c:rich>
                  <a:bodyPr/>
                  <a:lstStyle/>
                  <a:p>
                    <a:r>
                      <a:rPr lang="ru-RU" sz="1100" dirty="0" smtClean="0"/>
                      <a:t>НДФЛ </a:t>
                    </a:r>
                  </a:p>
                  <a:p>
                    <a:r>
                      <a:rPr lang="ru-RU" sz="1100" dirty="0" smtClean="0"/>
                      <a:t>3052,8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51,1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1100" dirty="0" smtClean="0"/>
                      <a:t>АКЦИЗЫ 1492,3</a:t>
                    </a:r>
                    <a:r>
                      <a:rPr lang="en-US" sz="1100" dirty="0"/>
                      <a:t>
</a:t>
                    </a:r>
                    <a:r>
                      <a:rPr lang="ru-RU" sz="1100" dirty="0" smtClean="0"/>
                      <a:t>25,0</a:t>
                    </a:r>
                    <a:r>
                      <a:rPr lang="en-US" sz="1100" dirty="0" smtClean="0"/>
                      <a:t>%</a:t>
                    </a:r>
                    <a:endParaRPr lang="en-US" sz="1100" dirty="0"/>
                  </a:p>
                </c:rich>
              </c:tx>
              <c:dLblPos val="inEnd"/>
              <c:showVal val="1"/>
              <c:showPercent val="1"/>
              <c:separator>
</c:separator>
            </c:dLbl>
            <c:dLbl>
              <c:idx val="3"/>
              <c:layout>
                <c:manualLayout>
                  <c:x val="0.12618290831280715"/>
                  <c:y val="0.17299134624149881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dirty="0" smtClean="0"/>
                      <a:t>ИМУЩЕСТВО 298,9</a:t>
                    </a:r>
                    <a:r>
                      <a:rPr lang="en-US" sz="1000" dirty="0"/>
                      <a:t>
</a:t>
                    </a:r>
                    <a:r>
                      <a:rPr lang="ru-RU" sz="1000" dirty="0" smtClean="0"/>
                      <a:t>5,0</a:t>
                    </a:r>
                    <a:r>
                      <a:rPr lang="en-US" sz="1000" dirty="0" smtClean="0"/>
                      <a:t>%</a:t>
                    </a:r>
                    <a:endParaRPr lang="en-US" sz="1000" dirty="0"/>
                  </a:p>
                </c:rich>
              </c:tx>
              <c:dLblPos val="inEnd"/>
              <c:showVal val="1"/>
              <c:showPercent val="1"/>
              <c:separator>
</c:separator>
            </c:dLbl>
            <c:dLbl>
              <c:idx val="4"/>
              <c:layout>
                <c:manualLayout>
                  <c:x val="1.9468252398333354E-2"/>
                  <c:y val="9.4595146812128973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ЗЕМЕЛЬНЫЙ НАЛОГ 809,4</a:t>
                    </a:r>
                    <a:r>
                      <a:rPr lang="en-US" sz="1000" dirty="0"/>
                      <a:t>
</a:t>
                    </a:r>
                    <a:r>
                      <a:rPr lang="ru-RU" sz="1000" smtClean="0"/>
                      <a:t>13,5</a:t>
                    </a:r>
                    <a:r>
                      <a:rPr lang="en-US" sz="1000" smtClean="0"/>
                      <a:t>%</a:t>
                    </a:r>
                    <a:endParaRPr lang="en-US" sz="1000" dirty="0"/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5"/>
              <c:layout>
                <c:manualLayout>
                  <c:x val="6.8832473229673757E-2"/>
                  <c:y val="-8.9055612693510228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Аренда земли 290,6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4,8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6"/>
              <c:layout>
                <c:manualLayout>
                  <c:x val="1.173988797992635E-3"/>
                  <c:y val="0.1525530106885809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Доходы от продажи зем.участков35,1</a:t>
                    </a:r>
                  </a:p>
                  <a:p>
                    <a:r>
                      <a:rPr lang="ru-RU" dirty="0" smtClean="0"/>
                      <a:t>0,6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7"/>
              <c:layout>
                <c:manualLayout>
                  <c:x val="3.0447131480528675E-2"/>
                  <c:y val="6.7473206963433424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186,2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,0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8"/>
              <c:layout>
                <c:manualLayout>
                  <c:x val="1.7906883724170569E-2"/>
                  <c:y val="-1.7667849029125902E-2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dirty="0" smtClean="0"/>
                      <a:t>305,3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3</a:t>
                    </a:r>
                    <a:r>
                      <a:rPr lang="en-US" dirty="0" smtClean="0"/>
                      <a:t>,1</a:t>
                    </a:r>
                    <a:r>
                      <a:rPr lang="en-US" dirty="0"/>
                      <a:t>%</a:t>
                    </a:r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100" b="1" dirty="0"/>
                      <a:t>8</a:t>
                    </a:r>
                    <a:r>
                      <a:rPr lang="en-US" sz="1400" dirty="0"/>
                      <a:t>06,5</a:t>
                    </a:r>
                    <a:r>
                      <a:rPr lang="en-US" dirty="0"/>
                      <a:t>
3,0%</a:t>
                    </a:r>
                  </a:p>
                </c:rich>
              </c:tx>
              <c:dLblPos val="inEnd"/>
              <c:showVal val="1"/>
              <c:showPercent val="1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dLblPos val="inEnd"/>
            <c:showVal val="1"/>
            <c:showPercent val="1"/>
            <c:separator>
</c:separator>
            <c:showLeaderLines val="1"/>
          </c:dLbls>
          <c:cat>
            <c:strRef>
              <c:f>Лист1!$A$2:$A$10</c:f>
              <c:strCache>
                <c:ptCount val="7"/>
                <c:pt idx="1">
                  <c:v>НДФЛ</c:v>
                </c:pt>
                <c:pt idx="2">
                  <c:v>Акцизы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 аренда   земли</c:v>
                </c:pt>
                <c:pt idx="6">
                  <c:v>доходы от продажи земель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1">
                  <c:v>3052.8</c:v>
                </c:pt>
                <c:pt idx="2">
                  <c:v>1492.3</c:v>
                </c:pt>
                <c:pt idx="3">
                  <c:v>298.89999999999981</c:v>
                </c:pt>
                <c:pt idx="4">
                  <c:v>809.4</c:v>
                </c:pt>
                <c:pt idx="5">
                  <c:v>290.60000000000002</c:v>
                </c:pt>
                <c:pt idx="6">
                  <c:v>35.1</c:v>
                </c:pt>
              </c:numCache>
            </c:numRef>
          </c:val>
        </c:ser>
      </c:pie3DChart>
    </c:plotArea>
    <c:legend>
      <c:legendPos val="b"/>
      <c:legendEntry>
        <c:idx val="0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14946803562025307"/>
          <c:y val="0.8032124768917015"/>
          <c:w val="0.83302858006158265"/>
          <c:h val="0.19346495763929869"/>
        </c:manualLayout>
      </c:layout>
      <c:txPr>
        <a:bodyPr/>
        <a:lstStyle/>
        <a:p>
          <a:pPr>
            <a:defRPr sz="1100" b="1"/>
          </a:pPr>
          <a:endParaRPr lang="ru-RU"/>
        </a:p>
      </c:txPr>
    </c:legend>
    <c:plotVisOnly val="1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floor>
      <c:spPr>
        <a:gradFill flip="none" rotWithShape="1">
          <a:gsLst>
            <a:gs pos="0">
              <a:schemeClr val="bg1">
                <a:lumMod val="75000"/>
              </a:schemeClr>
            </a:gs>
            <a:gs pos="50000">
              <a:srgbClr val="FFFFFF">
                <a:lumMod val="95000"/>
              </a:srgbClr>
            </a:gs>
            <a:gs pos="100000">
              <a:srgbClr val="FFFFFF">
                <a:lumMod val="75000"/>
              </a:srgbClr>
            </a:gs>
          </a:gsLst>
          <a:lin ang="2700000" scaled="1"/>
          <a:tileRect/>
        </a:gradFill>
        <a:ln w="9525">
          <a:solidFill>
            <a:schemeClr val="bg1">
              <a:lumMod val="50000"/>
            </a:schemeClr>
          </a:solidFill>
        </a:ln>
      </c:spPr>
    </c:floor>
    <c:backWall>
      <c:spPr>
        <a:noFill/>
        <a:ln>
          <a:solidFill>
            <a:schemeClr val="bg1">
              <a:lumMod val="50000"/>
            </a:schemeClr>
          </a:solidFill>
        </a:ln>
      </c:spPr>
    </c:backWall>
    <c:plotArea>
      <c:layout>
        <c:manualLayout>
          <c:layoutTarget val="inner"/>
          <c:xMode val="edge"/>
          <c:yMode val="edge"/>
          <c:x val="0.14248225414111546"/>
          <c:y val="5.5000801764006277E-2"/>
          <c:w val="0.82014851271131128"/>
          <c:h val="0.80086063669051932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gradFill>
              <a:gsLst>
                <a:gs pos="0">
                  <a:srgbClr val="2A8649">
                    <a:alpha val="90000"/>
                  </a:srgbClr>
                </a:gs>
                <a:gs pos="50000">
                  <a:srgbClr val="79D5A3">
                    <a:alpha val="90000"/>
                  </a:srgbClr>
                </a:gs>
                <a:gs pos="100000">
                  <a:srgbClr val="2A8649">
                    <a:alpha val="90000"/>
                  </a:srgbClr>
                </a:gs>
              </a:gsLst>
              <a:lin ang="16200000" scaled="1"/>
            </a:gra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plastic">
              <a:bevelT/>
            </a:sp3d>
          </c:spPr>
          <c:dLbls>
            <c:dLbl>
              <c:idx val="0"/>
              <c:layout>
                <c:manualLayout>
                  <c:x val="-8.6236691879016027E-3"/>
                  <c:y val="3.1861495320186076E-2"/>
                </c:manualLayout>
              </c:layout>
              <c:showVal val="1"/>
            </c:dLbl>
            <c:dLbl>
              <c:idx val="1"/>
              <c:layout>
                <c:manualLayout>
                  <c:x val="-8.6236691879016565E-3"/>
                  <c:y val="3.4516619930201574E-2"/>
                </c:manualLayout>
              </c:layout>
              <c:showVal val="1"/>
            </c:dLbl>
            <c:dLbl>
              <c:idx val="2"/>
              <c:layout>
                <c:manualLayout>
                  <c:x val="5.7491127919344041E-3"/>
                  <c:y val="3.4516619930201477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5520.1</c:v>
                </c:pt>
                <c:pt idx="1">
                  <c:v>5228.8</c:v>
                </c:pt>
                <c:pt idx="2">
                  <c:v>5653.4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gradFill flip="none" rotWithShape="1">
              <a:gsLst>
                <a:gs pos="0">
                  <a:srgbClr val="8064A2">
                    <a:lumMod val="60000"/>
                    <a:lumOff val="40000"/>
                    <a:alpha val="90000"/>
                  </a:srgbClr>
                </a:gs>
                <a:gs pos="50000">
                  <a:srgbClr val="8064A2">
                    <a:lumMod val="40000"/>
                    <a:lumOff val="60000"/>
                  </a:srgbClr>
                </a:gs>
                <a:gs pos="100000">
                  <a:srgbClr val="8064A2">
                    <a:lumMod val="60000"/>
                    <a:lumOff val="40000"/>
                  </a:srgbClr>
                </a:gs>
              </a:gsLst>
              <a:lin ang="5400000" scaled="0"/>
              <a:tileRect r="-100000" b="-100000"/>
            </a:gradFill>
            <a:ln>
              <a:solidFill>
                <a:schemeClr val="accent4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  <a:contourClr>
                <a:srgbClr val="000000"/>
              </a:contourClr>
            </a:sp3d>
          </c:spPr>
          <c:dLbls>
            <c:dLbl>
              <c:idx val="0"/>
              <c:layout>
                <c:manualLayout>
                  <c:x val="5.174201512740962E-2"/>
                  <c:y val="-9.5584485960558227E-2"/>
                </c:manualLayout>
              </c:layout>
              <c:showVal val="1"/>
            </c:dLbl>
            <c:dLbl>
              <c:idx val="1"/>
              <c:layout>
                <c:manualLayout>
                  <c:x val="1.1498225583868805E-2"/>
                  <c:y val="-0.10089494424551922"/>
                </c:manualLayout>
              </c:layout>
              <c:showVal val="1"/>
            </c:dLbl>
            <c:dLbl>
              <c:idx val="2"/>
              <c:layout>
                <c:manualLayout>
                  <c:x val="2.0121894771770409E-2"/>
                  <c:y val="-9.0274445805457182E-2"/>
                </c:manualLayout>
              </c:layout>
              <c:showVal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2014 год</c:v>
                </c:pt>
                <c:pt idx="1">
                  <c:v>2015 год</c:v>
                </c:pt>
                <c:pt idx="2">
                  <c:v>2016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340.1</c:v>
                </c:pt>
                <c:pt idx="1">
                  <c:v>628.6</c:v>
                </c:pt>
                <c:pt idx="2">
                  <c:v>325.7</c:v>
                </c:pt>
              </c:numCache>
            </c:numRef>
          </c:val>
        </c:ser>
        <c:gapWidth val="75"/>
        <c:shape val="box"/>
        <c:axId val="136263168"/>
        <c:axId val="136264704"/>
        <c:axId val="0"/>
      </c:bar3DChart>
      <c:catAx>
        <c:axId val="136263168"/>
        <c:scaling>
          <c:orientation val="minMax"/>
        </c:scaling>
        <c:axPos val="b"/>
        <c:majorTickMark val="none"/>
        <c:tickLblPos val="nextTo"/>
        <c:spPr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200" b="1" baseline="0"/>
            </a:pPr>
            <a:endParaRPr lang="ru-RU"/>
          </a:p>
        </c:txPr>
        <c:crossAx val="136264704"/>
        <c:crosses val="autoZero"/>
        <c:auto val="1"/>
        <c:lblAlgn val="r"/>
        <c:lblOffset val="100"/>
      </c:catAx>
      <c:valAx>
        <c:axId val="136264704"/>
        <c:scaling>
          <c:orientation val="minMax"/>
          <c:max val="25000"/>
          <c:min val="5000"/>
        </c:scaling>
        <c:axPos val="l"/>
        <c:majorGridlines>
          <c:spPr>
            <a:ln>
              <a:solidFill>
                <a:schemeClr val="bg1">
                  <a:lumMod val="50000"/>
                </a:schemeClr>
              </a:solidFill>
            </a:ln>
          </c:spPr>
        </c:majorGridlines>
        <c:numFmt formatCode="#,##0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100" b="1" baseline="0"/>
            </a:pPr>
            <a:endParaRPr lang="ru-RU"/>
          </a:p>
        </c:txPr>
        <c:crossAx val="136263168"/>
        <c:crosses val="autoZero"/>
        <c:crossBetween val="between"/>
        <c:majorUnit val="10000"/>
      </c:valAx>
      <c:spPr>
        <a:ln>
          <a:noFill/>
        </a:ln>
      </c:spPr>
    </c:plotArea>
    <c:legend>
      <c:legendPos val="b"/>
      <c:layout/>
      <c:txPr>
        <a:bodyPr/>
        <a:lstStyle/>
        <a:p>
          <a:pPr>
            <a:defRPr sz="1200" baseline="0"/>
          </a:pPr>
          <a:endParaRPr lang="ru-RU"/>
        </a:p>
      </c:txPr>
    </c:legend>
    <c:plotVisOnly val="1"/>
  </c:chart>
  <c:txPr>
    <a:bodyPr/>
    <a:lstStyle/>
    <a:p>
      <a:pPr>
        <a:defRPr sz="1800">
          <a:latin typeface="Calibri" pitchFamily="34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6.6146679934942919E-4"/>
          <c:y val="0.10389538291575663"/>
          <c:w val="0.67175904062942127"/>
          <c:h val="0.680816712922078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тыс. рублей</c:v>
                </c:pt>
              </c:strCache>
            </c:strRef>
          </c:tx>
          <c:explosion val="11"/>
          <c:dPt>
            <c:idx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dPt>
            <c:idx val="2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3"/>
            <c:spPr>
              <a:solidFill>
                <a:srgbClr val="88B23C"/>
              </a:solidFill>
            </c:spPr>
          </c:dPt>
          <c:dPt>
            <c:idx val="4"/>
            <c:spPr>
              <a:solidFill>
                <a:srgbClr val="A4C1E0"/>
              </a:solidFill>
            </c:spPr>
          </c:dPt>
          <c:dPt>
            <c:idx val="5"/>
            <c:spPr>
              <a:solidFill>
                <a:srgbClr val="2F6291"/>
              </a:solidFill>
            </c:spPr>
          </c:dPt>
          <c:dPt>
            <c:idx val="6"/>
            <c:spPr>
              <a:solidFill>
                <a:srgbClr val="A78ADC"/>
              </a:solidFill>
            </c:spPr>
          </c:dPt>
          <c:dPt>
            <c:idx val="7"/>
            <c:spPr>
              <a:solidFill>
                <a:schemeClr val="accent4">
                  <a:lumMod val="50000"/>
                  <a:lumOff val="50000"/>
                </a:schemeClr>
              </a:solidFill>
            </c:spPr>
          </c:dPt>
          <c:dLbls>
            <c:dLbl>
              <c:idx val="0"/>
              <c:layout>
                <c:manualLayout>
                  <c:x val="0.29218260441257615"/>
                  <c:y val="2.9376945066038004E-3"/>
                </c:manualLayout>
              </c:layout>
              <c:dLblPos val="outEnd"/>
              <c:showVal val="1"/>
              <c:showPercent val="1"/>
              <c:separator>
</c:separator>
            </c:dLbl>
            <c:dLbl>
              <c:idx val="1"/>
              <c:layout>
                <c:manualLayout>
                  <c:x val="0.25058946716936098"/>
                  <c:y val="0.13079448675701208"/>
                </c:manualLayout>
              </c:layout>
              <c:dLblPos val="bestFit"/>
              <c:showVal val="1"/>
              <c:showPercent val="1"/>
              <c:separator>
</c:separator>
            </c:dLbl>
            <c:dLbl>
              <c:idx val="2"/>
              <c:layout>
                <c:manualLayout>
                  <c:x val="0.24373782026126814"/>
                  <c:y val="0.27026789460754946"/>
                </c:manualLayout>
              </c:layout>
              <c:dLblPos val="outEnd"/>
              <c:showVal val="1"/>
              <c:showPercent val="1"/>
              <c:separator>
</c:separator>
            </c:dLbl>
            <c:dLbl>
              <c:idx val="3"/>
              <c:layout>
                <c:manualLayout>
                  <c:x val="-7.1153276722233483E-2"/>
                  <c:y val="2.937694506603800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экономика </a:t>
                    </a:r>
                  </a:p>
                  <a:p>
                    <a:r>
                      <a:rPr lang="en-US" dirty="0" smtClean="0"/>
                      <a:t>3 </a:t>
                    </a:r>
                    <a:r>
                      <a:rPr lang="en-US" dirty="0"/>
                      <a:t>573,5
39,5%</a:t>
                    </a:r>
                  </a:p>
                </c:rich>
              </c:tx>
              <c:dLblPos val="inEnd"/>
              <c:showVal val="1"/>
              <c:showPercent val="1"/>
              <c:separator>
</c:separator>
            </c:dLbl>
            <c:dLbl>
              <c:idx val="4"/>
              <c:layout>
                <c:manualLayout>
                  <c:x val="7.5312847848955228E-2"/>
                  <c:y val="-0.1156200484041123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Жилищно-коммунальное хозяйство</a:t>
                    </a:r>
                  </a:p>
                  <a:p>
                    <a:r>
                      <a:rPr lang="en-US" dirty="0" smtClean="0"/>
                      <a:t>5 </a:t>
                    </a:r>
                    <a:r>
                      <a:rPr lang="en-US" dirty="0"/>
                      <a:t>064,9
56,0%</a:t>
                    </a:r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5"/>
              <c:layout>
                <c:manualLayout>
                  <c:x val="0.32094669500241546"/>
                  <c:y val="0.5199719276688731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4,0
</a:t>
                    </a:r>
                    <a:r>
                      <a:rPr lang="en-US" dirty="0" smtClean="0"/>
                      <a:t>0,</a:t>
                    </a:r>
                    <a:r>
                      <a:rPr lang="ru-RU" dirty="0" smtClean="0"/>
                      <a:t>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dLblPos val="inEnd"/>
              <c:showVal val="1"/>
              <c:showPercent val="1"/>
              <c:separator>
</c:separator>
            </c:dLbl>
            <c:dLbl>
              <c:idx val="6"/>
              <c:layout>
                <c:manualLayout>
                  <c:x val="0.32154486411381122"/>
                  <c:y val="0.71833338807777158"/>
                </c:manualLayout>
              </c:layout>
              <c:dLblPos val="bestFit"/>
              <c:showVal val="1"/>
              <c:showPercent val="1"/>
              <c:separator>
</c:separator>
            </c:dLbl>
            <c:dLbl>
              <c:idx val="7"/>
              <c:layout>
                <c:manualLayout>
                  <c:x val="0.32098817823293868"/>
                  <c:y val="0.83846311851769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</a:t>
                    </a:r>
                    <a:r>
                      <a:rPr lang="en-US" dirty="0" smtClean="0"/>
                      <a:t>5,2</a:t>
                    </a:r>
                    <a:r>
                      <a:rPr lang="en-US" dirty="0"/>
                      <a:t>
0,2%</a:t>
                    </a:r>
                  </a:p>
                </c:rich>
              </c:tx>
              <c:dLblPos val="bestFit"/>
              <c:showVal val="1"/>
              <c:showPercent val="1"/>
              <c:separator>
</c:separator>
            </c:dLbl>
            <c:dLbl>
              <c:idx val="8"/>
              <c:layout>
                <c:manualLayout>
                  <c:x val="4.7211656049827133E-2"/>
                  <c:y val="0"/>
                </c:manualLayout>
              </c:layout>
              <c:dLblPos val="bestFit"/>
              <c:showVal val="1"/>
              <c:showPercent val="1"/>
              <c:separator>
</c:separator>
            </c:dLbl>
            <c:dLbl>
              <c:idx val="9"/>
              <c:layout>
                <c:manualLayout>
                  <c:x val="4.8785377918154321E-2"/>
                  <c:y val="0"/>
                </c:manualLayout>
              </c:layout>
              <c:dLblPos val="bestFit"/>
              <c:showVal val="1"/>
              <c:showPercent val="1"/>
              <c:separator>
</c:separator>
            </c:dLbl>
            <c:numFmt formatCode="0.0%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Val val="1"/>
            <c:showPercent val="1"/>
            <c:separator>
</c:separator>
          </c:dLbls>
          <c:cat>
            <c:strRef>
              <c:f>Лист1!$A$2:$A$9</c:f>
              <c:strCache>
                <c:ptCount val="8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 и 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#,##0.0</c:formatCode>
                <c:ptCount val="8"/>
                <c:pt idx="0">
                  <c:v>106.7</c:v>
                </c:pt>
                <c:pt idx="1">
                  <c:v>178.7</c:v>
                </c:pt>
                <c:pt idx="2">
                  <c:v>70</c:v>
                </c:pt>
                <c:pt idx="3">
                  <c:v>3573.5</c:v>
                </c:pt>
                <c:pt idx="4">
                  <c:v>5064.9000000000005</c:v>
                </c:pt>
                <c:pt idx="5">
                  <c:v>4</c:v>
                </c:pt>
                <c:pt idx="6">
                  <c:v>25</c:v>
                </c:pt>
                <c:pt idx="7">
                  <c:v>15.2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6518062132342992"/>
          <c:y val="2.2446067861205756E-2"/>
          <c:w val="0.32416229359925769"/>
          <c:h val="0.97428446945846181"/>
        </c:manualLayout>
      </c:layout>
      <c:txPr>
        <a:bodyPr/>
        <a:lstStyle/>
        <a:p>
          <a:pPr>
            <a:defRPr sz="1200"/>
          </a:pPr>
          <a:endParaRPr lang="ru-RU"/>
        </a:p>
      </c:txPr>
    </c:legend>
    <c:plotVisOnly val="1"/>
  </c:chart>
  <c:txPr>
    <a:bodyPr/>
    <a:lstStyle/>
    <a:p>
      <a:pPr>
        <a:defRPr sz="1000">
          <a:latin typeface="Calibri" pitchFamily="34" charset="0"/>
        </a:defRPr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0.59227</cdr:x>
      <cdr:y>0.65132</cdr:y>
    </cdr:from>
    <cdr:to>
      <cdr:x>0.70518</cdr:x>
      <cdr:y>0.68622</cdr:y>
    </cdr:to>
    <cdr:sp macro="" textlink="">
      <cdr:nvSpPr>
        <cdr:cNvPr id="3" name="Прямая со стрелкой 2"/>
        <cdr:cNvSpPr/>
      </cdr:nvSpPr>
      <cdr:spPr bwMode="auto">
        <a:xfrm xmlns:a="http://schemas.openxmlformats.org/drawingml/2006/main" flipV="1">
          <a:off x="5038794" y="3614787"/>
          <a:ext cx="960585" cy="193694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0.59563</cdr:x>
      <cdr:y>0.61048</cdr:y>
    </cdr:from>
    <cdr:to>
      <cdr:x>0.69581</cdr:x>
      <cdr:y>0.68825</cdr:y>
    </cdr:to>
    <cdr:sp macro="" textlink="">
      <cdr:nvSpPr>
        <cdr:cNvPr id="4" name="TextBox 3"/>
        <cdr:cNvSpPr txBox="1"/>
      </cdr:nvSpPr>
      <cdr:spPr>
        <a:xfrm xmlns:a="http://schemas.openxmlformats.org/drawingml/2006/main" rot="21064747">
          <a:off x="5067363" y="3388154"/>
          <a:ext cx="852288" cy="4316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Calibri" pitchFamily="34" charset="0"/>
            </a:rPr>
            <a:t>102,1%</a:t>
          </a:r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0.40911</cdr:x>
      <cdr:y>0.17518</cdr:y>
    </cdr:from>
    <cdr:to>
      <cdr:x>0.5794</cdr:x>
      <cdr:y>0.27007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480515" y="972259"/>
          <a:ext cx="1448740" cy="526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9409,8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0.12397</cdr:x>
      <cdr:y>0.17518</cdr:y>
    </cdr:from>
    <cdr:to>
      <cdr:x>0.25141</cdr:x>
      <cdr:y>0.28467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054678" y="876312"/>
          <a:ext cx="1084200" cy="547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12740,5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0.61803</cdr:x>
      <cdr:y>0.48684</cdr:y>
    </cdr:from>
    <cdr:to>
      <cdr:x>0.71493</cdr:x>
      <cdr:y>0.50088</cdr:y>
    </cdr:to>
    <cdr:sp macro="" textlink="">
      <cdr:nvSpPr>
        <cdr:cNvPr id="8" name="Прямая со стрелкой 7"/>
        <cdr:cNvSpPr/>
      </cdr:nvSpPr>
      <cdr:spPr bwMode="auto">
        <a:xfrm xmlns:a="http://schemas.openxmlformats.org/drawingml/2006/main" flipV="1">
          <a:off x="5257872" y="2701962"/>
          <a:ext cx="824380" cy="77922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0.60051</cdr:x>
      <cdr:y>0.40471</cdr:y>
    </cdr:from>
    <cdr:to>
      <cdr:x>0.71685</cdr:x>
      <cdr:y>0.47526</cdr:y>
    </cdr:to>
    <cdr:sp macro="" textlink="">
      <cdr:nvSpPr>
        <cdr:cNvPr id="9" name="TextBox 8"/>
        <cdr:cNvSpPr txBox="1"/>
      </cdr:nvSpPr>
      <cdr:spPr>
        <a:xfrm xmlns:a="http://schemas.openxmlformats.org/drawingml/2006/main" rot="21447720">
          <a:off x="5108872" y="2246154"/>
          <a:ext cx="989734" cy="3915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Calibri" pitchFamily="34" charset="0"/>
            </a:rPr>
            <a:t>108,8%</a:t>
          </a:r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0.72961</cdr:x>
      <cdr:y>0.17105</cdr:y>
    </cdr:from>
    <cdr:to>
      <cdr:x>0.91416</cdr:x>
      <cdr:y>0.25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207209" y="949337"/>
          <a:ext cx="1570059" cy="4381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 smtClean="0">
              <a:latin typeface="Calibri" pitchFamily="34" charset="0"/>
            </a:rPr>
            <a:t>9842,7</a:t>
          </a:r>
          <a:endParaRPr lang="ru-RU" sz="18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0.28377</cdr:x>
      <cdr:y>0.38429</cdr:y>
    </cdr:from>
    <cdr:to>
      <cdr:x>0.39533</cdr:x>
      <cdr:y>0.47858</cdr:y>
    </cdr:to>
    <cdr:sp macro="" textlink="">
      <cdr:nvSpPr>
        <cdr:cNvPr id="11" name="TextBox 10"/>
        <cdr:cNvSpPr txBox="1"/>
      </cdr:nvSpPr>
      <cdr:spPr>
        <a:xfrm xmlns:a="http://schemas.openxmlformats.org/drawingml/2006/main" rot="21395500">
          <a:off x="2414158" y="1922310"/>
          <a:ext cx="949101" cy="4716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Calibri" pitchFamily="34" charset="0"/>
            </a:rPr>
            <a:t>51,6%</a:t>
          </a:r>
          <a:endParaRPr lang="ru-RU" sz="1400" b="1" dirty="0">
            <a:latin typeface="Calibri" pitchFamily="34" charset="0"/>
          </a:endParaRPr>
        </a:p>
      </cdr:txBody>
    </cdr:sp>
  </cdr:relSizeAnchor>
  <cdr:relSizeAnchor xmlns:cdr="http://schemas.openxmlformats.org/drawingml/2006/chartDrawing">
    <cdr:from>
      <cdr:x>0.28326</cdr:x>
      <cdr:y>0.45395</cdr:y>
    </cdr:from>
    <cdr:to>
      <cdr:x>0.38025</cdr:x>
      <cdr:y>0.46417</cdr:y>
    </cdr:to>
    <cdr:sp macro="" textlink="">
      <cdr:nvSpPr>
        <cdr:cNvPr id="12" name="Прямая со стрелкой 11"/>
        <cdr:cNvSpPr/>
      </cdr:nvSpPr>
      <cdr:spPr bwMode="auto">
        <a:xfrm xmlns:a="http://schemas.openxmlformats.org/drawingml/2006/main" flipV="1">
          <a:off x="2409858" y="2519397"/>
          <a:ext cx="825145" cy="5672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0.27468</cdr:x>
      <cdr:y>0.68421</cdr:y>
    </cdr:from>
    <cdr:to>
      <cdr:x>0.38758</cdr:x>
      <cdr:y>0.71912</cdr:y>
    </cdr:to>
    <cdr:sp macro="" textlink="">
      <cdr:nvSpPr>
        <cdr:cNvPr id="13" name="Прямая со стрелкой 12"/>
        <cdr:cNvSpPr/>
      </cdr:nvSpPr>
      <cdr:spPr bwMode="auto">
        <a:xfrm xmlns:a="http://schemas.openxmlformats.org/drawingml/2006/main" flipV="1">
          <a:off x="2336832" y="3797352"/>
          <a:ext cx="960500" cy="19375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5400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0.26994</cdr:x>
      <cdr:y>0.64457</cdr:y>
    </cdr:from>
    <cdr:to>
      <cdr:x>0.38408</cdr:x>
      <cdr:y>0.70326</cdr:y>
    </cdr:to>
    <cdr:sp macro="" textlink="">
      <cdr:nvSpPr>
        <cdr:cNvPr id="14" name="TextBox 13"/>
        <cdr:cNvSpPr txBox="1"/>
      </cdr:nvSpPr>
      <cdr:spPr>
        <a:xfrm xmlns:a="http://schemas.openxmlformats.org/drawingml/2006/main" rot="21102761">
          <a:off x="2296539" y="3224302"/>
          <a:ext cx="971003" cy="2936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Calibri" pitchFamily="34" charset="0"/>
            </a:rPr>
            <a:t>100,0%</a:t>
          </a:r>
          <a:endParaRPr lang="ru-RU" sz="1400" b="1" dirty="0">
            <a:latin typeface="Calibri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03.04.2017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noFill/>
        </p:spPr>
        <p:txBody>
          <a:bodyPr lIns="91381" tIns="45687" rIns="91381" bIns="45687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4/3/2017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4/3/2017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городского поселения  за 2016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2016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2016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3927" y="1530325"/>
          <a:ext cx="8836146" cy="5037091"/>
        </p:xfrm>
        <a:graphic>
          <a:graphicData uri="http://schemas.openxmlformats.org/drawingml/2006/table">
            <a:tbl>
              <a:tblPr/>
              <a:tblGrid>
                <a:gridCol w="5184846"/>
                <a:gridCol w="949338"/>
                <a:gridCol w="876312"/>
                <a:gridCol w="865533"/>
                <a:gridCol w="960117"/>
              </a:tblGrid>
              <a:tr h="6399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заплани-ровано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9108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Общегосударственные вопросы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109,7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1685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0106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109,7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00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оборона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Мобилизационная и вневойсковая подготовка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0203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0300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Обеспечение пожарной безопасности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0310</a:t>
                      </a: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332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Национальная экономика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3573,5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Дорожное хозяйство(дорожные фонды)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0409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3573,5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0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Жилищно-коммунальное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хозяйство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5121,3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5064,9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8551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Жилищное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361,0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Коммунальное хозяйство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1052,3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1050,1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8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Благоустройство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3662,8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Образование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  <a:tr h="47415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Молодежная политика и оздоровление детей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0707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бюджета городского поселения в 2016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6953" y="1931967"/>
          <a:ext cx="8619100" cy="3797352"/>
        </p:xfrm>
        <a:graphic>
          <a:graphicData uri="http://schemas.openxmlformats.org/drawingml/2006/table">
            <a:tbl>
              <a:tblPr/>
              <a:tblGrid>
                <a:gridCol w="4622328"/>
                <a:gridCol w="1110213"/>
                <a:gridCol w="1253878"/>
                <a:gridCol w="798575"/>
                <a:gridCol w="834106"/>
              </a:tblGrid>
              <a:tr h="72710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Раздел, подраздел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запланировано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но</a:t>
                      </a: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5636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 и кинематография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869"/>
                    </a:solidFill>
                  </a:tcPr>
                </a:tc>
              </a:tr>
              <a:tr h="579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80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 и спорт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9665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Физическая культура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всего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ru-RU" sz="18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9238,8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9038,0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389" marR="1389" marT="138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A09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городского поселения в разрезе муниципальных программ городского поселения за 2016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0440" y="1895453"/>
          <a:ext cx="8774047" cy="3395711"/>
        </p:xfrm>
        <a:graphic>
          <a:graphicData uri="http://schemas.openxmlformats.org/drawingml/2006/table">
            <a:tbl>
              <a:tblPr/>
              <a:tblGrid>
                <a:gridCol w="6361780"/>
                <a:gridCol w="792088"/>
                <a:gridCol w="828092"/>
                <a:gridCol w="792087"/>
              </a:tblGrid>
              <a:tr h="9967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</a:t>
                      </a:r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исполне-ния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3334" marR="3334" marT="33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«Обеспечение пожарной безопасности на территории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«Совершенствование и содержание дорожного хозяйства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Холмского городского поселения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3573,5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96,4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7440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«Благоустройство территории в Холмском городском поселении на 2016-2018 годы»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3662,8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57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Непрограммные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расходы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1750,7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1731,7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городского поселения на  2016-2018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2016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3995935" y="1088740"/>
          <a:ext cx="4848085" cy="2267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6680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6809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6809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3708,0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3573,5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96,4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123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295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67836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</a:t>
                      </a: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6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7221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7506" y="4689140"/>
          <a:ext cx="8928990" cy="2206968"/>
        </p:xfrm>
        <a:graphic>
          <a:graphicData uri="http://schemas.openxmlformats.org/drawingml/2006/table">
            <a:tbl>
              <a:tblPr/>
              <a:tblGrid>
                <a:gridCol w="1908212"/>
                <a:gridCol w="1800200"/>
                <a:gridCol w="1764196"/>
                <a:gridCol w="1800200"/>
                <a:gridCol w="165618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1873,0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1284,7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415,8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957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Содержание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и ремонт автомобильных 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дорог общего пользования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местного значения за счет средств субсидии на формирование муниципальных дорожных фондов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собственных средств бюджета поселения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Содержание и ремонт автомобильных дорог общего пользования местного значения за счет средств иных межбюджетных трансфертов из дорожного фонда муниципального района бюджетам городского и сельских поселений    на формирование муниципального дорожного фонда</a:t>
                      </a:r>
                    </a:p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temp\20160525\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27684" cy="1249954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пожарной безопасности на территории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Холмского городского поселения на 2016-2018 годы»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2016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3995936" y="1238220"/>
          <a:ext cx="4409928" cy="2190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7478"/>
                <a:gridCol w="1408727"/>
                <a:gridCol w="1653723"/>
              </a:tblGrid>
              <a:tr h="54769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769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2016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769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72,1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97,1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435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269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Создание необходимых условий для повышения эффективности и усиления деятельности по пожарной безопасности района, уменьшение гибели, травматизма людей, размера материальных потерь от огня, укрепление материально-технической базы района</a:t>
                      </a: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07504" y="4690970"/>
          <a:ext cx="8928992" cy="1285905"/>
        </p:xfrm>
        <a:graphic>
          <a:graphicData uri="http://schemas.openxmlformats.org/drawingml/2006/table">
            <a:tbl>
              <a:tblPr/>
              <a:tblGrid>
                <a:gridCol w="1260140"/>
                <a:gridCol w="1548172"/>
                <a:gridCol w="1728192"/>
                <a:gridCol w="1764196"/>
                <a:gridCol w="2628292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70,0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5745" marR="5745" marT="57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5764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системы организационных и практических мер по предупреждению и тушению пожаров на территории Холмского городского поселения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5" marR="5745" marT="574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«Благоустройство территории в Холмском городском поселении на 2016-2018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</a:t>
            </a:r>
            <a:r>
              <a:rPr lang="ru-RU" b="1" dirty="0" smtClean="0"/>
              <a:t>2016 </a:t>
            </a:r>
            <a:r>
              <a:rPr lang="ru-RU" b="1" dirty="0" smtClean="0"/>
              <a:t>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4143373" y="1088740"/>
          <a:ext cx="4627622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599"/>
                <a:gridCol w="1733483"/>
                <a:gridCol w="1542540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2016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план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факт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 плану 2016года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3708,0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3662,8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785793"/>
          <a:ext cx="3816424" cy="23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208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/>
                        <a:t>   </a:t>
                      </a:r>
                      <a:r>
                        <a:rPr lang="ru-RU" sz="1400" baseline="0" dirty="0" smtClean="0"/>
                        <a:t>Обеспечение комфортных условий проживания жителей населенного пункта, в том числе улучшение внешнего облика населенного пункта, благоустройство территории населенного пункта</a:t>
                      </a:r>
                      <a:endParaRPr lang="ru-RU" sz="14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901"/>
                    </a:solidFill>
                  </a:tcPr>
                </a:tc>
              </a:tr>
              <a:tr h="3635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3899"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 Ад</a:t>
                      </a:r>
                      <a:r>
                        <a:rPr lang="ru-RU" sz="1200" dirty="0" smtClean="0"/>
                        <a:t>министрация Холмского муниципального района, в лице отдела по вопросам жизнеобеспечения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71500" y="4689140"/>
          <a:ext cx="9000492" cy="1668818"/>
        </p:xfrm>
        <a:graphic>
          <a:graphicData uri="http://schemas.openxmlformats.org/drawingml/2006/table">
            <a:tbl>
              <a:tblPr/>
              <a:tblGrid>
                <a:gridCol w="2098365"/>
                <a:gridCol w="2098365"/>
                <a:gridCol w="2650566"/>
                <a:gridCol w="2153196"/>
              </a:tblGrid>
              <a:tr h="42631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2167,0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174,8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282,3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</a:rPr>
                        <a:t>1038,7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25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уличного освещения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на территории г.Холм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Озеленение территории городского поселения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Организация и содержание мест захоронения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Прочие мероприятия по благоустройству г.Холм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4E9F2"/>
                    </a:solidFill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70898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ru-RU" sz="2400" b="1" dirty="0" smtClean="0"/>
          </a:p>
          <a:p>
            <a:r>
              <a:rPr lang="ru-RU" sz="2400" b="1" dirty="0" smtClean="0"/>
              <a:t>Адрес: </a:t>
            </a:r>
          </a:p>
          <a:p>
            <a:pPr algn="ctr"/>
            <a:r>
              <a:rPr lang="ru-RU" dirty="0" smtClean="0"/>
              <a:t>175270,Новгородская обл.,</a:t>
            </a:r>
          </a:p>
          <a:p>
            <a:pPr algn="ctr"/>
            <a:r>
              <a:rPr lang="ru-RU" dirty="0" smtClean="0"/>
              <a:t> г.Холм, пл.Победы,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</a:t>
            </a:r>
            <a:r>
              <a:rPr lang="ru-RU" sz="2400" dirty="0" err="1" smtClean="0"/>
              <a:t>holmfin@mail.ru</a:t>
            </a:r>
            <a:r>
              <a:rPr lang="ru-RU" sz="2400" dirty="0" smtClean="0"/>
              <a:t> </a:t>
            </a:r>
            <a:r>
              <a:rPr lang="ru-RU" sz="2400" b="1" dirty="0" smtClean="0"/>
              <a:t>       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ru-RU" b="1" dirty="0" smtClean="0"/>
          </a:p>
          <a:p>
            <a:r>
              <a:rPr lang="ru-RU" sz="2400" b="1" dirty="0" smtClean="0"/>
              <a:t>Режим работы:                     </a:t>
            </a:r>
            <a:r>
              <a:rPr lang="ru-RU" dirty="0" smtClean="0"/>
              <a:t>понедельник-пятница с 8:30 до 17:30, </a:t>
            </a:r>
          </a:p>
          <a:p>
            <a:r>
              <a:rPr lang="ru-RU" dirty="0" smtClean="0"/>
              <a:t>                                                                  выходной- суббота и воскресенье </a:t>
            </a:r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</a:t>
            </a:r>
          </a:p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муниципального района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Холмского городского поселения </a:t>
            </a:r>
            <a:r>
              <a:rPr sz="1800" spc="-5" smtClean="0">
                <a:latin typeface="Calibri"/>
                <a:cs typeface="Calibri"/>
              </a:rPr>
              <a:t>о</a:t>
            </a:r>
            <a:r>
              <a:rPr lang="ru-RU" sz="1800" spc="-5" dirty="0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-15" smtClean="0">
                <a:latin typeface="Calibri"/>
                <a:cs typeface="Calibri"/>
              </a:rPr>
              <a:t>т</a:t>
            </a:r>
            <a:r>
              <a:rPr sz="1800" spc="0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</a:t>
            </a:r>
            <a:r>
              <a:rPr sz="1800" spc="0" err="1" smtClean="0">
                <a:latin typeface="Calibri"/>
                <a:cs typeface="Calibri"/>
              </a:rPr>
              <a:t>б</a:t>
            </a:r>
            <a:r>
              <a:rPr sz="1800" spc="-55" err="1" smtClean="0">
                <a:latin typeface="Calibri"/>
                <a:cs typeface="Calibri"/>
              </a:rPr>
              <a:t>ю</a:t>
            </a:r>
            <a:r>
              <a:rPr sz="1800" spc="0" err="1" smtClean="0">
                <a:latin typeface="Calibri"/>
                <a:cs typeface="Calibri"/>
              </a:rPr>
              <a:t>д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 </a:t>
            </a:r>
            <a:r>
              <a:rPr sz="1800" spc="-10" smtClean="0">
                <a:latin typeface="Calibri"/>
                <a:cs typeface="Calibri"/>
              </a:rPr>
              <a:t>з</a:t>
            </a:r>
            <a:r>
              <a:rPr sz="1800" spc="0" smtClean="0">
                <a:latin typeface="Calibri"/>
                <a:cs typeface="Calibri"/>
              </a:rPr>
              <a:t>атрагивает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pc="-10" dirty="0" smtClean="0">
                <a:latin typeface="Calibri"/>
                <a:cs typeface="Calibri"/>
              </a:rPr>
              <a:t> поселения.</a:t>
            </a: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городского поселения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78253" y="5276596"/>
            <a:ext cx="1168416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solidFill>
                  <a:srgbClr val="A6A6A6"/>
                </a:solidFill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17414" y="1139692"/>
          <a:ext cx="8883078" cy="4918244"/>
        </p:xfrm>
        <a:graphic>
          <a:graphicData uri="http://schemas.openxmlformats.org/drawingml/2006/table">
            <a:tbl>
              <a:tblPr/>
              <a:tblGrid>
                <a:gridCol w="5406670"/>
                <a:gridCol w="1156939"/>
                <a:gridCol w="1156939"/>
                <a:gridCol w="1162530"/>
              </a:tblGrid>
              <a:tr h="34632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2015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2016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08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3,43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Объем валового регионального продукта,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млн.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320,4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2318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826,8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576,7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Средний размер назначенных пенсий (на конец года),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10558,08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10937,03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10937,03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8458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20,93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25,69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25,69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9498,8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10168,0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10168,0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089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Среднедушевые денежные доходы,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10075,7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10651,10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10651,10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509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0,89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-1"/>
            <a:ext cx="9144000" cy="1347759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городского поселения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err="1" smtClean="0">
                          <a:latin typeface="+mn-lt"/>
                          <a:cs typeface="Arial"/>
                        </a:rPr>
                        <a:t>заплани-ровано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2015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9059,8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9842,7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104,6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5112,0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5979,1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102,1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3947,8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3863,6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108,8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9238,8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9038,0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97,7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-179,0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804,7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179,0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-804,7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Холмского городского поселения в 2016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215856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Холмского городского поселения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Object 2"/>
          <p:cNvGraphicFramePr>
            <a:graphicFrameLocks noGrp="1"/>
          </p:cNvGraphicFramePr>
          <p:nvPr/>
        </p:nvGraphicFramePr>
        <p:xfrm>
          <a:off x="153927" y="1201706"/>
          <a:ext cx="8872659" cy="5367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Прямоугольная выноска 4"/>
          <p:cNvSpPr/>
          <p:nvPr/>
        </p:nvSpPr>
        <p:spPr bwMode="auto">
          <a:xfrm>
            <a:off x="5265747" y="2333611"/>
            <a:ext cx="1336658" cy="474668"/>
          </a:xfrm>
          <a:prstGeom prst="wedgeRectCallout">
            <a:avLst>
              <a:gd name="adj1" fmla="val 26758"/>
              <a:gd name="adj2" fmla="val 75546"/>
            </a:avLst>
          </a:prstGeom>
          <a:noFill/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latin typeface="Calibri" pitchFamily="34" charset="0"/>
              </a:rPr>
              <a:t>104,6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2015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 bwMode="auto">
          <a:xfrm>
            <a:off x="7346988" y="2004994"/>
            <a:ext cx="1309816" cy="511182"/>
          </a:xfrm>
          <a:prstGeom prst="wedgeRectCallout">
            <a:avLst>
              <a:gd name="adj1" fmla="val -31958"/>
              <a:gd name="adj2" fmla="val 75575"/>
            </a:avLst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97,7%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2015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бюджета городского поселения за 2016 год,     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7414" y="1311248"/>
          <a:ext cx="8847074" cy="5363317"/>
        </p:xfrm>
        <a:graphic>
          <a:graphicData uri="http://schemas.openxmlformats.org/drawingml/2006/table">
            <a:tbl>
              <a:tblPr/>
              <a:tblGrid>
                <a:gridCol w="4831313"/>
                <a:gridCol w="1182419"/>
                <a:gridCol w="1338586"/>
                <a:gridCol w="1494756"/>
              </a:tblGrid>
              <a:tr h="52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заплани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ровано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2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4696,0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5653,4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120,4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1156,0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1492,3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129,1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2503,0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3052,8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757,0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809,4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физических лиц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298,9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416,0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325,7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78,3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3947,8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3863,6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1367,1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1367,1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1 902,0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1902,0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1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трансферты, передаваемые бюджетам городских поселений на финансовое обеспечение дорожной деятельности в отношении автомобильных дорог общего пользования местного значения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92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9059,8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9842,7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108,6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791580" y="0"/>
            <a:ext cx="8130746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Динамика доходов  бюджета городского поселения, тыс. рублей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29" name="Диаграмма 23"/>
          <p:cNvGraphicFramePr>
            <a:graphicFrameLocks/>
          </p:cNvGraphicFramePr>
          <p:nvPr/>
        </p:nvGraphicFramePr>
        <p:xfrm>
          <a:off x="263466" y="982629"/>
          <a:ext cx="8507529" cy="5549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3442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бюджета городского поселения в 2016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572000" y="727038"/>
          <a:ext cx="4428492" cy="5726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16016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 бюджета поселения за 2016 год в разрезе доходных источников (тыс.рублей, % в общей сумме доходов)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524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Динамика поступлений по налоговым и неналоговым доходам  бюджета поселения с 2014 года (тыс.рублей)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190440" y="1566837"/>
          <a:ext cx="4418073" cy="4783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 бюджета городского поселения в 2016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0" y="1055655"/>
          <a:ext cx="8990073" cy="483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91072" y="5025433"/>
            <a:ext cx="3282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9038,0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2804" y="6057936"/>
            <a:ext cx="5609138" cy="58477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 в 2016г.:  – 97,8%</a:t>
            </a:r>
          </a:p>
          <a:p>
            <a:r>
              <a:rPr lang="ru-RU" sz="1600" b="1" dirty="0" smtClean="0">
                <a:latin typeface="Calibri" pitchFamily="34" charset="0"/>
              </a:rPr>
              <a:t>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3837</TotalTime>
  <Words>1315</Words>
  <Application>Microsoft Office PowerPoint</Application>
  <PresentationFormat>Экран (4:3)</PresentationFormat>
  <Paragraphs>412</Paragraphs>
  <Slides>16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xxx</cp:lastModifiedBy>
  <cp:revision>507</cp:revision>
  <dcterms:created xsi:type="dcterms:W3CDTF">2013-11-11T10:07:08Z</dcterms:created>
  <dcterms:modified xsi:type="dcterms:W3CDTF">2017-04-03T07:46:07Z</dcterms:modified>
</cp:coreProperties>
</file>